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tags/tag13.xml" ContentType="application/vnd.openxmlformats-officedocument.presentationml.tags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4.xml" ContentType="application/vnd.openxmlformats-officedocument.presentationml.tags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tags/tag3.xml" ContentType="application/vnd.openxmlformats-officedocument.presentationml.tags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tags/tag11.xml" ContentType="application/vnd.openxmlformats-officedocument.presentationml.tags+xml"/>
  <Override PartName="/ppt/slides/slide29.xml" ContentType="application/vnd.openxmlformats-officedocument.presentationml.slide+xml"/>
  <Override PartName="/ppt/slides/slide7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9"/>
  </p:notesMasterIdLst>
  <p:handoutMasterIdLst>
    <p:handoutMasterId r:id="rId80"/>
  </p:handoutMasterIdLst>
  <p:sldIdLst>
    <p:sldId id="256" r:id="rId2"/>
    <p:sldId id="472" r:id="rId3"/>
    <p:sldId id="47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364" r:id="rId17"/>
    <p:sldId id="365" r:id="rId18"/>
    <p:sldId id="366" r:id="rId19"/>
    <p:sldId id="367" r:id="rId20"/>
    <p:sldId id="368" r:id="rId21"/>
    <p:sldId id="369" r:id="rId22"/>
    <p:sldId id="370" r:id="rId23"/>
    <p:sldId id="371" r:id="rId24"/>
    <p:sldId id="372" r:id="rId25"/>
    <p:sldId id="373" r:id="rId26"/>
    <p:sldId id="374" r:id="rId27"/>
    <p:sldId id="375" r:id="rId28"/>
    <p:sldId id="376" r:id="rId29"/>
    <p:sldId id="377" r:id="rId30"/>
    <p:sldId id="379" r:id="rId31"/>
    <p:sldId id="380" r:id="rId32"/>
    <p:sldId id="381" r:id="rId33"/>
    <p:sldId id="382" r:id="rId34"/>
    <p:sldId id="383" r:id="rId35"/>
    <p:sldId id="384" r:id="rId36"/>
    <p:sldId id="385" r:id="rId37"/>
    <p:sldId id="386" r:id="rId38"/>
    <p:sldId id="387" r:id="rId39"/>
    <p:sldId id="388" r:id="rId40"/>
    <p:sldId id="389" r:id="rId41"/>
    <p:sldId id="390" r:id="rId42"/>
    <p:sldId id="391" r:id="rId43"/>
    <p:sldId id="392" r:id="rId44"/>
    <p:sldId id="470" r:id="rId45"/>
    <p:sldId id="325" r:id="rId46"/>
    <p:sldId id="326" r:id="rId47"/>
    <p:sldId id="328" r:id="rId48"/>
    <p:sldId id="330" r:id="rId49"/>
    <p:sldId id="258" r:id="rId50"/>
    <p:sldId id="259" r:id="rId51"/>
    <p:sldId id="260" r:id="rId52"/>
    <p:sldId id="329" r:id="rId53"/>
    <p:sldId id="331" r:id="rId54"/>
    <p:sldId id="268" r:id="rId55"/>
    <p:sldId id="267" r:id="rId56"/>
    <p:sldId id="269" r:id="rId57"/>
    <p:sldId id="287" r:id="rId58"/>
    <p:sldId id="266" r:id="rId59"/>
    <p:sldId id="291" r:id="rId60"/>
    <p:sldId id="351" r:id="rId61"/>
    <p:sldId id="283" r:id="rId62"/>
    <p:sldId id="289" r:id="rId63"/>
    <p:sldId id="270" r:id="rId64"/>
    <p:sldId id="273" r:id="rId65"/>
    <p:sldId id="290" r:id="rId66"/>
    <p:sldId id="292" r:id="rId67"/>
    <p:sldId id="293" r:id="rId68"/>
    <p:sldId id="294" r:id="rId69"/>
    <p:sldId id="274" r:id="rId70"/>
    <p:sldId id="276" r:id="rId71"/>
    <p:sldId id="277" r:id="rId72"/>
    <p:sldId id="295" r:id="rId73"/>
    <p:sldId id="278" r:id="rId74"/>
    <p:sldId id="299" r:id="rId75"/>
    <p:sldId id="279" r:id="rId76"/>
    <p:sldId id="280" r:id="rId77"/>
    <p:sldId id="296" r:id="rId7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3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67" autoAdjust="0"/>
  </p:normalViewPr>
  <p:slideViewPr>
    <p:cSldViewPr>
      <p:cViewPr>
        <p:scale>
          <a:sx n="96" d="100"/>
          <a:sy n="96" d="100"/>
        </p:scale>
        <p:origin x="-402" y="8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A310444-D50E-479E-98E3-7EC6F67295AE}" type="datetimeFigureOut">
              <a:rPr lang="en-US"/>
              <a:pPr>
                <a:defRPr/>
              </a:pPr>
              <a:t>11/21/2010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D178B8-776A-497B-82E9-A7AEB2334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9525D9-F72B-4341-9EBF-C5B5EAD0EFF7}" type="datetimeFigureOut">
              <a:rPr lang="en-US"/>
              <a:pPr>
                <a:defRPr/>
              </a:pPr>
              <a:t>11/21/2010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3F16CB-E940-4736-AD77-B332134F8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0891FA-5907-4157-9956-CB370EE086F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C086B4-4463-423D-B7BA-72C655E317C9}" type="slidenum">
              <a:rPr lang="en-US"/>
              <a:pPr/>
              <a:t>10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lnSpc>
                <a:spcPct val="120000"/>
              </a:lnSpc>
            </a:pPr>
            <a:r>
              <a:rPr lang="en-US" sz="1000"/>
              <a:t>Given the other agents  keep the same strategy,</a:t>
            </a:r>
          </a:p>
          <a:p>
            <a:pPr lvl="2">
              <a:lnSpc>
                <a:spcPct val="120000"/>
              </a:lnSpc>
            </a:pPr>
            <a:r>
              <a:rPr lang="en-US" sz="1000"/>
              <a:t>No other transmission probabilities, yields lower expected latency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BDA7B5-3EE5-4B9E-9C07-7C797651E992}" type="slidenum">
              <a:rPr lang="en-US"/>
              <a:pPr/>
              <a:t>11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Intimidate them to cooperate in short time, if located in the right time and if high enough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E0FF3E-FC5F-48C8-8E5D-E139F0FC883D}" type="slidenum">
              <a:rPr lang="en-US"/>
              <a:pPr/>
              <a:t>12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Intimidate them to cooperate in short time, if located in the right time and if high enough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59DC8-B809-44F0-ABA4-38C0BC3D01E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E1A828-422B-4821-B3C9-74C0AA88FE35}" type="slidenum">
              <a:rPr lang="en-US"/>
              <a:pPr/>
              <a:t>14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Reminder what is time independent</a:t>
            </a:r>
          </a:p>
          <a:p>
            <a:r>
              <a:rPr lang="en-US"/>
              <a:t>Cost is linear in latency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59DC8-B809-44F0-ABA4-38C0BC3D01E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59DC8-B809-44F0-ABA4-38C0BC3D01E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729397-1830-46AD-820F-6C6E68B9BB98}" type="slidenum">
              <a:rPr lang="en-US"/>
              <a:pPr/>
              <a:t>17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do u earn from being silent? A greater chance for someone to leave and clear the channel. This is not too much.</a:t>
            </a:r>
          </a:p>
          <a:p>
            <a:r>
              <a:rPr lang="en-US"/>
              <a:t>When is it much? In the face of disaster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D20445-5076-49C4-8F68-D7B95D254CDB}" type="slidenum">
              <a:rPr lang="en-US"/>
              <a:pPr/>
              <a:t>18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Take off animation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59DC8-B809-44F0-ABA4-38C0BC3D01E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4AC06E-EF57-444B-9AB6-490FAEA0A036}" type="slidenum">
              <a:rPr lang="en-US"/>
              <a:pPr/>
              <a:t>2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Mosley and Humblet [MoH85].</a:t>
            </a:r>
          </a:p>
          <a:p>
            <a:r>
              <a:rPr lang="en-US"/>
              <a:t>Tsybakov and Likhanov [TsL88].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2C6AA0-DC81-4EB9-9DF6-19017131EF5B}" type="slidenum">
              <a:rPr lang="en-US"/>
              <a:pPr/>
              <a:t>20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60A42D-1A91-45DA-8A37-ABB6A4963D76}" type="slidenum">
              <a:rPr lang="en-US"/>
              <a:pPr/>
              <a:t>21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Copy the correct theorem : the one with existence !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29D627-F4D5-4506-BAE0-513AF02184C3}" type="slidenum">
              <a:rPr lang="en-US"/>
              <a:pPr/>
              <a:t>22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Picture inmates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995BB8-3EAA-4B18-B1D6-CA86800B64C8}" type="slidenum">
              <a:rPr lang="en-US"/>
              <a:pPr/>
              <a:t>23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098494-DD2E-4EB8-8D36-32ECA2B23728}" type="slidenum">
              <a:rPr lang="en-US"/>
              <a:pPr/>
              <a:t>24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Copy the correct theorem : the one with existence !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B4DCE-A142-4BFC-AAF5-E4B8BD847904}" type="slidenum">
              <a:rPr lang="en-US"/>
              <a:pPr/>
              <a:t>25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 the equations + initial values 1 min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0C3B3-1C64-434C-A192-04BFBFDE358F}" type="slidenum">
              <a:rPr lang="en-US"/>
              <a:pPr/>
              <a:t>26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 the equations + initial values 1 min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93096B-5D9A-40FF-B555-022C986305AB}" type="slidenum">
              <a:rPr lang="en-US"/>
              <a:pPr/>
              <a:t>27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8A46D2-A42A-4DA5-B5DA-BFEB34CB9780}" type="slidenum">
              <a:rPr lang="en-US"/>
              <a:pPr/>
              <a:t>28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59DC8-B809-44F0-ABA4-38C0BC3D01E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3F16CB-E940-4736-AD77-B332134F804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59DC8-B809-44F0-ABA4-38C0BC3D01E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59DC8-B809-44F0-ABA4-38C0BC3D01E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59DC8-B809-44F0-ABA4-38C0BC3D01E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59DC8-B809-44F0-ABA4-38C0BC3D01E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59DC8-B809-44F0-ABA4-38C0BC3D01E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59DC8-B809-44F0-ABA4-38C0BC3D01E4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B2349D-0D86-4A78-B530-ADC0F8CA52D5}" type="slidenum">
              <a:rPr lang="en-US"/>
              <a:pPr/>
              <a:t>36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59DC8-B809-44F0-ABA4-38C0BC3D01E4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D5507C-E39F-4BB7-9BB0-940A8F16A9E6}" type="slidenum">
              <a:rPr lang="en-US"/>
              <a:pPr/>
              <a:t>38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eriod"/>
            </a:pPr>
            <a:r>
              <a:rPr lang="en-US"/>
              <a:t>The tree has the recursive property of weighted sum</a:t>
            </a:r>
          </a:p>
          <a:p>
            <a:pPr marL="228600" indent="-228600">
              <a:buFontTx/>
              <a:buAutoNum type="arabicPeriod"/>
            </a:pPr>
            <a:r>
              <a:rPr lang="en-US"/>
              <a:t>Beta as well as 1-beta are upper bounded by a constant &lt; 1</a:t>
            </a:r>
          </a:p>
          <a:p>
            <a:pPr marL="228600" indent="-228600">
              <a:buFontTx/>
              <a:buAutoNum type="arabicPeriod"/>
            </a:pPr>
            <a:r>
              <a:rPr lang="en-US"/>
              <a:t>Beta taluy be q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1CC713-ACD6-4F67-A19D-E9480096706C}" type="slidenum">
              <a:rPr lang="en-US"/>
              <a:pPr/>
              <a:t>39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Tree goes here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DD02C-2529-4568-AD89-4DD208F08AE0}" type="slidenum">
              <a:rPr lang="en-US"/>
              <a:pPr/>
              <a:t>4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Intimidate them to cooperate in short time, if located in the right time and if high enough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C5191C-81FB-4832-8846-E7DC2FE5E2AB}" type="slidenum">
              <a:rPr lang="en-US"/>
              <a:pPr/>
              <a:t>40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Set if D&gt;20 n F_n,0 &lt; e^-Dc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332BEF-9205-41D0-9E6C-67687A4BF89F}" type="slidenum">
              <a:rPr lang="en-US"/>
              <a:pPr/>
              <a:t>41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A6499A-563D-4F41-B612-1518DC4F951E}" type="slidenum">
              <a:rPr lang="en-US"/>
              <a:pPr/>
              <a:t>42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A6499A-563D-4F41-B612-1518DC4F951E}" type="slidenum">
              <a:rPr lang="en-US"/>
              <a:pPr/>
              <a:t>43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3F16CB-E940-4736-AD77-B332134F8045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8D9C9-F4C6-409F-BBC7-FDC49868B930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8D9C9-F4C6-409F-BBC7-FDC49868B930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52A48-288E-49D5-986B-1E3266463B87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52A48-288E-49D5-986B-1E3266463B87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A1D928-1219-4CF9-842C-796790B1A50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00F093-F985-4091-B58B-00F2C378D8B1}" type="slidenum">
              <a:rPr lang="en-US"/>
              <a:pPr/>
              <a:t>5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Intimidate them to cooperate in short time, if located in the right time and if high enough</a:t>
            </a: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951FF6-DD4B-49F1-9A3E-74DF5068AFF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6EE160-F253-467D-9781-8C4A6453717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52A48-288E-49D5-986B-1E3266463B87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3F16CB-E940-4736-AD77-B332134F8045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C16C57-7D0B-49CB-8BF4-928BFC71268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397ABC-9BCD-4743-96BE-1A0556DE010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7E29DC-61DF-4A54-A86A-96DA3F65157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4F197A-5257-40B2-A9E8-3140A6775FF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CD7092-DF11-40CC-96D8-C695D55F1A6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B139E4-C67D-4D53-91B2-BEDE59331BF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4AC06E-EF57-444B-9AB6-490FAEA0A036}" type="slidenum">
              <a:rPr lang="en-US"/>
              <a:pPr/>
              <a:t>6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Mosley and Humblet [MoH85].</a:t>
            </a:r>
          </a:p>
          <a:p>
            <a:r>
              <a:rPr lang="en-US"/>
              <a:t>Tsybakov and Likhanov [TsL88].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E54216-B87A-486E-AE9E-57F10A5906A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E4C7DF-9AC7-45E9-84B0-C8FC57BDD68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F1366D-014B-435D-89AC-F0EAFA4971B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3B2FE7-4E56-4880-817B-65AFACD7036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12932A-42CD-4905-A6B5-6E670FC9EEE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95F763-BA3A-4058-BFC9-897AC1B5B55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0F0842-A5F6-475C-AD3B-2E7856270C9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402AE8-FF00-46EB-9A65-CC9D2DD120E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7BFC74-D36B-4F49-BBBD-B8E9BF8E0A7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443DD4-5295-432E-8CD0-F5576B479CD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59DC8-B809-44F0-ABA4-38C0BC3D01E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741F21-3095-48F5-A46B-FD3669DBF4E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8124A8-9A27-4825-93AA-F4CD40442FD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AE3E1E-39F8-47F9-A6B9-457F2090F06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C99EC6-DDB6-4108-AAA9-920CC5E10CF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8957E8-AEC9-4C8E-8EEB-A4247850273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B04246-DF36-4967-9BBD-3977F3DF3E5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59DC8-B809-44F0-ABA4-38C0BC3D01E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1A986C-424B-47A3-8F30-484E5EECF73E}" type="slidenum">
              <a:rPr lang="en-US"/>
              <a:pPr/>
              <a:t>9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6F520-5011-4C34-877F-A026FFB3BBC3}" type="datetimeFigureOut">
              <a:rPr lang="en-US"/>
              <a:pPr>
                <a:defRPr/>
              </a:pPr>
              <a:t>11/21/2010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Talk at Microsoft SVC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63CDF-87EC-46CD-8B56-4962CCE8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69A75-0A22-4062-AFC8-C56554A65246}" type="datetimeFigureOut">
              <a:rPr lang="en-US"/>
              <a:pPr>
                <a:defRPr/>
              </a:pPr>
              <a:t>11/21/2010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C6A9F-3A41-461F-B839-A2A4D8747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C6678-3EA7-4309-9327-08AEE211C1E2}" type="datetimeFigureOut">
              <a:rPr lang="en-US"/>
              <a:pPr>
                <a:defRPr/>
              </a:pPr>
              <a:t>11/21/2010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6C1BB-DBB0-47DD-83EA-3C2DCF75F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543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- </a:t>
            </a:r>
            <a:fld id="{A0122146-57EF-4D45-9272-93B4331FE2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- </a:t>
            </a:r>
            <a:fld id="{0CC27590-8174-46BF-8953-8911603C21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rgbClr val="0070C0"/>
                </a:solidFill>
              </a:defRPr>
            </a:lvl1pPr>
            <a:lvl2pPr>
              <a:defRPr baseline="0">
                <a:solidFill>
                  <a:srgbClr val="0070C0"/>
                </a:solidFill>
              </a:defRPr>
            </a:lvl2pPr>
            <a:lvl3pPr>
              <a:defRPr baseline="0">
                <a:solidFill>
                  <a:srgbClr val="0070C0"/>
                </a:solidFill>
              </a:defRPr>
            </a:lvl3pPr>
            <a:lvl4pPr>
              <a:defRPr baseline="0">
                <a:solidFill>
                  <a:srgbClr val="0070C0"/>
                </a:solidFill>
              </a:defRPr>
            </a:lvl4pPr>
            <a:lvl5pPr>
              <a:defRPr baseline="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88E2E-C099-4509-9984-2E5573A7DC89}" type="datetimeFigureOut">
              <a:rPr lang="en-US"/>
              <a:pPr>
                <a:defRPr/>
              </a:pPr>
              <a:t>11/21/2010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7C7FE-E7B2-4552-9229-6ABE597F2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81CFC-05A9-44E5-A600-0AABDD7C3AFF}" type="datetimeFigureOut">
              <a:rPr lang="en-US"/>
              <a:pPr>
                <a:defRPr/>
              </a:pPr>
              <a:t>11/21/2010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404D9-3636-4D7D-A8F0-20D5FDD9F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F3028-E7C4-49CA-B3B7-5173D35EB33A}" type="datetimeFigureOut">
              <a:rPr lang="en-US"/>
              <a:pPr>
                <a:defRPr/>
              </a:pPr>
              <a:t>11/21/2010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37E53-6359-4607-99EF-5FEB5C9DA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73B73-9149-4410-A99C-49A69083DC92}" type="datetimeFigureOut">
              <a:rPr lang="en-US"/>
              <a:pPr>
                <a:defRPr/>
              </a:pPr>
              <a:t>11/21/2010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A322-2362-474B-99DB-D98F7A68A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C8B52-76D2-4A01-A565-C5B517F294C1}" type="datetimeFigureOut">
              <a:rPr lang="en-US"/>
              <a:pPr>
                <a:defRPr/>
              </a:pPr>
              <a:t>11/21/2010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019AE-9148-421D-82A3-432982047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1C4C3-6135-4ABF-A595-9A40703A296A}" type="datetimeFigureOut">
              <a:rPr lang="en-US"/>
              <a:pPr>
                <a:defRPr/>
              </a:pPr>
              <a:t>11/21/2010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731DF-2E90-44FD-9AA0-13CFB1675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8354-28D5-4E24-B92F-AE3154658CF1}" type="datetimeFigureOut">
              <a:rPr lang="en-US"/>
              <a:pPr>
                <a:defRPr/>
              </a:pPr>
              <a:t>11/21/2010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B0D60-E7C8-45E1-AF1B-87F7B532B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05BC8-75F7-4E89-99C7-339E8F40BF3D}" type="datetimeFigureOut">
              <a:rPr lang="en-US"/>
              <a:pPr>
                <a:defRPr/>
              </a:pPr>
              <a:t>11/21/2010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3B2A1-7B65-4905-A36B-DDB34CF28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55410D-E517-40C3-80E6-EAD12DC426E0}" type="datetimeFigureOut">
              <a:rPr lang="en-US"/>
              <a:pPr>
                <a:defRPr/>
              </a:pPr>
              <a:t>11/21/2010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Talk at Microsoft SVC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0759BB-DF54-4A6B-9E1F-31116F945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8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8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.xml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20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470025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70C0"/>
                </a:solidFill>
              </a:rPr>
              <a:t>Some Research Problems in Algorithmic Game </a:t>
            </a:r>
            <a:r>
              <a:rPr lang="en-US" sz="3600" b="1" dirty="0" smtClean="0">
                <a:solidFill>
                  <a:srgbClr val="0070C0"/>
                </a:solidFill>
              </a:rPr>
              <a:t>Theory: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Incentive compatible communications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Envy Free </a:t>
            </a:r>
            <a:r>
              <a:rPr lang="en-US" sz="3600" b="1" dirty="0" err="1" smtClean="0">
                <a:solidFill>
                  <a:srgbClr val="0070C0"/>
                </a:solidFill>
              </a:rPr>
              <a:t>makespan</a:t>
            </a:r>
            <a:r>
              <a:rPr lang="en-US" sz="3600" b="1" dirty="0" smtClean="0">
                <a:solidFill>
                  <a:srgbClr val="0070C0"/>
                </a:solidFill>
              </a:rPr>
              <a:t/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/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Grad Student Research Seminar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857496"/>
            <a:ext cx="7286625" cy="34290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Amos Fiat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0070C0"/>
                </a:solidFill>
              </a:rPr>
              <a:t>Tel Aviv University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>
                <a:solidFill>
                  <a:srgbClr val="0070C0"/>
                </a:solidFill>
              </a:rPr>
              <a:t>November 11, </a:t>
            </a:r>
            <a:r>
              <a:rPr lang="en-US" b="1" dirty="0" smtClean="0">
                <a:solidFill>
                  <a:srgbClr val="0070C0"/>
                </a:solidFill>
              </a:rPr>
              <a:t>2010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3200"/>
              <a:t>Equilibrium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685800"/>
          </a:xfrm>
          <a:ln/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sz="2000" dirty="0">
                <a:solidFill>
                  <a:srgbClr val="FF0000"/>
                </a:solidFill>
              </a:rPr>
              <a:t>Utility</a:t>
            </a:r>
            <a:r>
              <a:rPr lang="en-US" sz="2000" dirty="0"/>
              <a:t>: Waiting time until success 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533400" y="3810000"/>
            <a:ext cx="8229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Comic Sans MS" pitchFamily="66" charset="0"/>
              <a:buNone/>
            </a:pPr>
            <a:endParaRPr lang="en-US" sz="2000">
              <a:latin typeface="Comic Sans MS" pitchFamily="66" charset="0"/>
            </a:endParaRP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457200" y="39624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Equilibrium</a:t>
            </a:r>
            <a:r>
              <a:rPr lang="en-US" sz="2000" dirty="0">
                <a:latin typeface="Comic Sans MS" pitchFamily="66" charset="0"/>
              </a:rPr>
              <a:t>: Following the protocol is best response</a:t>
            </a: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457200" y="2743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Strategy</a:t>
            </a:r>
            <a:r>
              <a:rPr lang="en-US" sz="2000" dirty="0">
                <a:latin typeface="Comic Sans MS" pitchFamily="66" charset="0"/>
              </a:rPr>
              <a:t>: Transmission probability is a function of the number of pending agents 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k</a:t>
            </a:r>
            <a:r>
              <a:rPr lang="en-US" sz="2000" dirty="0">
                <a:latin typeface="Comic Sans MS" pitchFamily="66" charset="0"/>
              </a:rPr>
              <a:t> and current waiting time 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t</a:t>
            </a: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457200" y="49530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Protocol</a:t>
            </a:r>
            <a:r>
              <a:rPr lang="en-US" sz="2000" dirty="0">
                <a:latin typeface="Comic Sans MS" pitchFamily="66" charset="0"/>
              </a:rPr>
              <a:t>: Symmetric equilibrium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2800"/>
              <a:t>Broadcast Channel</a:t>
            </a:r>
          </a:p>
        </p:txBody>
      </p:sp>
      <p:sp>
        <p:nvSpPr>
          <p:cNvPr id="88067" name="Line 3"/>
          <p:cNvSpPr>
            <a:spLocks noChangeShapeType="1"/>
          </p:cNvSpPr>
          <p:nvPr/>
        </p:nvSpPr>
        <p:spPr bwMode="auto">
          <a:xfrm>
            <a:off x="1639888" y="3200400"/>
            <a:ext cx="110331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oval" w="med" len="med"/>
            <a:tailEnd type="oval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88068" name="Line 4"/>
          <p:cNvSpPr>
            <a:spLocks noChangeShapeType="1"/>
          </p:cNvSpPr>
          <p:nvPr/>
        </p:nvSpPr>
        <p:spPr bwMode="auto">
          <a:xfrm>
            <a:off x="2735263" y="3200400"/>
            <a:ext cx="110331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oval" w="med" len="med"/>
            <a:tailEnd type="oval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88069" name="Line 5"/>
          <p:cNvSpPr>
            <a:spLocks noChangeShapeType="1"/>
          </p:cNvSpPr>
          <p:nvPr/>
        </p:nvSpPr>
        <p:spPr bwMode="auto">
          <a:xfrm>
            <a:off x="3859213" y="3200400"/>
            <a:ext cx="110331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oval" w="med" len="med"/>
            <a:tailEnd type="oval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>
            <a:off x="4954588" y="3200400"/>
            <a:ext cx="110331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oval" w="med" len="med"/>
            <a:tailEnd type="oval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>
            <a:off x="6045200" y="3200400"/>
            <a:ext cx="1103313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oval" w="med" len="med"/>
            <a:tailEnd type="oval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>
            <a:off x="7140575" y="3200400"/>
            <a:ext cx="1103313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oval" w="med" len="med"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pic>
        <p:nvPicPr>
          <p:cNvPr id="88073" name="Picture 9" descr="B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990600"/>
            <a:ext cx="541338" cy="881063"/>
          </a:xfrm>
          <a:prstGeom prst="rect">
            <a:avLst/>
          </a:prstGeom>
          <a:noFill/>
        </p:spPr>
      </p:pic>
      <p:pic>
        <p:nvPicPr>
          <p:cNvPr id="88074" name="Picture 10" descr="mo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990600"/>
            <a:ext cx="550863" cy="914400"/>
          </a:xfrm>
          <a:prstGeom prst="rect">
            <a:avLst/>
          </a:prstGeom>
          <a:noFill/>
        </p:spPr>
      </p:pic>
      <p:pic>
        <p:nvPicPr>
          <p:cNvPr id="88075" name="Picture 11" descr="b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990600"/>
            <a:ext cx="560388" cy="895350"/>
          </a:xfrm>
          <a:prstGeom prst="rect">
            <a:avLst/>
          </a:prstGeom>
          <a:noFill/>
        </p:spPr>
      </p:pic>
      <p:pic>
        <p:nvPicPr>
          <p:cNvPr id="88076" name="Picture 12" descr="lis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0550" y="895350"/>
            <a:ext cx="933450" cy="933450"/>
          </a:xfrm>
          <a:prstGeom prst="rect">
            <a:avLst/>
          </a:prstGeom>
          <a:noFill/>
        </p:spPr>
      </p:pic>
      <p:sp>
        <p:nvSpPr>
          <p:cNvPr id="88077" name="Text Box 13"/>
          <p:cNvSpPr txBox="1">
            <a:spLocks noChangeArrowheads="1"/>
          </p:cNvSpPr>
          <p:nvPr/>
        </p:nvSpPr>
        <p:spPr bwMode="auto">
          <a:xfrm>
            <a:off x="1643063" y="3378200"/>
            <a:ext cx="70008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 sz="1600">
                <a:solidFill>
                  <a:srgbClr val="0000FF"/>
                </a:solidFill>
                <a:latin typeface="Arial Narrow" pitchFamily="34" charset="0"/>
              </a:rPr>
              <a:t>Slot #1</a:t>
            </a:r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2881313" y="3381375"/>
            <a:ext cx="70008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 sz="1600">
                <a:solidFill>
                  <a:srgbClr val="0000FF"/>
                </a:solidFill>
                <a:latin typeface="Arial Narrow" pitchFamily="34" charset="0"/>
              </a:rPr>
              <a:t>Slot #2</a:t>
            </a: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3929063" y="3384550"/>
            <a:ext cx="70008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 sz="1600">
                <a:solidFill>
                  <a:srgbClr val="0000FF"/>
                </a:solidFill>
                <a:latin typeface="Arial Narrow" pitchFamily="34" charset="0"/>
              </a:rPr>
              <a:t>Slot #3</a:t>
            </a:r>
          </a:p>
        </p:txBody>
      </p:sp>
      <p:sp>
        <p:nvSpPr>
          <p:cNvPr id="88080" name="Text Box 16"/>
          <p:cNvSpPr txBox="1">
            <a:spLocks noChangeArrowheads="1"/>
          </p:cNvSpPr>
          <p:nvPr/>
        </p:nvSpPr>
        <p:spPr bwMode="auto">
          <a:xfrm>
            <a:off x="5091113" y="3387725"/>
            <a:ext cx="70008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 sz="1600">
                <a:solidFill>
                  <a:srgbClr val="0000FF"/>
                </a:solidFill>
                <a:latin typeface="Arial Narrow" pitchFamily="34" charset="0"/>
              </a:rPr>
              <a:t>Slot #4</a:t>
            </a:r>
          </a:p>
        </p:txBody>
      </p:sp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6062663" y="3378200"/>
            <a:ext cx="70008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 sz="1600">
                <a:solidFill>
                  <a:srgbClr val="0000FF"/>
                </a:solidFill>
                <a:latin typeface="Arial Narrow" pitchFamily="34" charset="0"/>
              </a:rPr>
              <a:t>Slot #5</a:t>
            </a:r>
          </a:p>
        </p:txBody>
      </p:sp>
      <p:sp>
        <p:nvSpPr>
          <p:cNvPr id="88082" name="Text Box 18"/>
          <p:cNvSpPr txBox="1">
            <a:spLocks noChangeArrowheads="1"/>
          </p:cNvSpPr>
          <p:nvPr/>
        </p:nvSpPr>
        <p:spPr bwMode="auto">
          <a:xfrm>
            <a:off x="7148513" y="3381375"/>
            <a:ext cx="70008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 sz="1600">
                <a:solidFill>
                  <a:srgbClr val="0000FF"/>
                </a:solidFill>
                <a:latin typeface="Arial Narrow" pitchFamily="34" charset="0"/>
              </a:rPr>
              <a:t>Slot #6</a:t>
            </a:r>
          </a:p>
        </p:txBody>
      </p:sp>
      <p:sp>
        <p:nvSpPr>
          <p:cNvPr id="88083" name="AutoShape 19"/>
          <p:cNvSpPr>
            <a:spLocks noChangeArrowheads="1"/>
          </p:cNvSpPr>
          <p:nvPr/>
        </p:nvSpPr>
        <p:spPr bwMode="auto">
          <a:xfrm>
            <a:off x="1828800" y="2743200"/>
            <a:ext cx="762000" cy="685800"/>
          </a:xfrm>
          <a:prstGeom prst="irregularSeal2">
            <a:avLst/>
          </a:prstGeom>
          <a:solidFill>
            <a:srgbClr val="C6331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84" name="AutoShape 20"/>
          <p:cNvSpPr>
            <a:spLocks noChangeArrowheads="1"/>
          </p:cNvSpPr>
          <p:nvPr/>
        </p:nvSpPr>
        <p:spPr bwMode="auto">
          <a:xfrm>
            <a:off x="2971800" y="2743200"/>
            <a:ext cx="762000" cy="685800"/>
          </a:xfrm>
          <a:prstGeom prst="irregularSeal2">
            <a:avLst/>
          </a:prstGeom>
          <a:solidFill>
            <a:srgbClr val="C6331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85" name="AutoShape 21"/>
          <p:cNvSpPr>
            <a:spLocks noChangeArrowheads="1"/>
          </p:cNvSpPr>
          <p:nvPr/>
        </p:nvSpPr>
        <p:spPr bwMode="auto">
          <a:xfrm>
            <a:off x="4038600" y="2743200"/>
            <a:ext cx="762000" cy="685800"/>
          </a:xfrm>
          <a:prstGeom prst="irregularSeal2">
            <a:avLst/>
          </a:prstGeom>
          <a:solidFill>
            <a:srgbClr val="C6331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86" name="AutoShape 22"/>
          <p:cNvSpPr>
            <a:spLocks noChangeArrowheads="1"/>
          </p:cNvSpPr>
          <p:nvPr/>
        </p:nvSpPr>
        <p:spPr bwMode="auto">
          <a:xfrm>
            <a:off x="5181600" y="2743200"/>
            <a:ext cx="762000" cy="685800"/>
          </a:xfrm>
          <a:prstGeom prst="irregularSeal2">
            <a:avLst/>
          </a:prstGeom>
          <a:solidFill>
            <a:srgbClr val="C6331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87" name="Oval 23"/>
          <p:cNvSpPr>
            <a:spLocks noChangeArrowheads="1"/>
          </p:cNvSpPr>
          <p:nvPr/>
        </p:nvSpPr>
        <p:spPr bwMode="auto">
          <a:xfrm>
            <a:off x="304800" y="685800"/>
            <a:ext cx="4724400" cy="14478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88" name="AutoShape 24"/>
          <p:cNvSpPr>
            <a:spLocks noChangeArrowheads="1"/>
          </p:cNvSpPr>
          <p:nvPr/>
        </p:nvSpPr>
        <p:spPr bwMode="auto">
          <a:xfrm>
            <a:off x="5486400" y="762000"/>
            <a:ext cx="2514600" cy="990600"/>
          </a:xfrm>
          <a:prstGeom prst="wedgeRoundRectCallout">
            <a:avLst>
              <a:gd name="adj1" fmla="val -78407"/>
              <a:gd name="adj2" fmla="val 42468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2000">
                <a:solidFill>
                  <a:schemeClr val="hlink"/>
                </a:solidFill>
                <a:latin typeface="Comic Sans MS" pitchFamily="66" charset="0"/>
              </a:rPr>
              <a:t>Strategy: Always transmit!</a:t>
            </a:r>
          </a:p>
        </p:txBody>
      </p:sp>
      <p:sp>
        <p:nvSpPr>
          <p:cNvPr id="88089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457200" y="3962400"/>
            <a:ext cx="8229600" cy="2667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Equilibrium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 channel is blocked anyway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Also in subgame perfect equilibrium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Remark: For at least 3 players</a:t>
            </a:r>
          </a:p>
          <a:p>
            <a:pPr lvl="1">
              <a:lnSpc>
                <a:spcPct val="90000"/>
              </a:lnSpc>
            </a:pPr>
            <a:endParaRPr lang="en-US" sz="1800"/>
          </a:p>
          <a:p>
            <a:pPr>
              <a:lnSpc>
                <a:spcPct val="90000"/>
              </a:lnSpc>
            </a:pPr>
            <a:r>
              <a:rPr lang="en-US" sz="2000"/>
              <a:t>Not quite what we look for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Is this the only equilibrium?</a:t>
            </a:r>
          </a:p>
        </p:txBody>
      </p:sp>
      <p:sp>
        <p:nvSpPr>
          <p:cNvPr id="88090" name="AutoShape 26"/>
          <p:cNvSpPr>
            <a:spLocks noChangeArrowheads="1"/>
          </p:cNvSpPr>
          <p:nvPr/>
        </p:nvSpPr>
        <p:spPr bwMode="auto">
          <a:xfrm>
            <a:off x="6248400" y="2743200"/>
            <a:ext cx="762000" cy="685800"/>
          </a:xfrm>
          <a:prstGeom prst="irregularSeal2">
            <a:avLst/>
          </a:prstGeom>
          <a:solidFill>
            <a:srgbClr val="C6331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91" name="AutoShape 27"/>
          <p:cNvSpPr>
            <a:spLocks noChangeArrowheads="1"/>
          </p:cNvSpPr>
          <p:nvPr/>
        </p:nvSpPr>
        <p:spPr bwMode="auto">
          <a:xfrm>
            <a:off x="7315200" y="2743200"/>
            <a:ext cx="762000" cy="685800"/>
          </a:xfrm>
          <a:prstGeom prst="irregularSeal2">
            <a:avLst/>
          </a:prstGeom>
          <a:solidFill>
            <a:srgbClr val="C6331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8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8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0" presetClass="entr" presetSubtype="0" decel="10000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8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8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8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8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9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1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83" grpId="0" animBg="1"/>
      <p:bldP spid="88084" grpId="0" animBg="1"/>
      <p:bldP spid="88085" grpId="0" animBg="1"/>
      <p:bldP spid="88086" grpId="0" animBg="1"/>
      <p:bldP spid="88087" grpId="0" animBg="1"/>
      <p:bldP spid="88088" grpId="0" animBg="1"/>
      <p:bldP spid="88090" grpId="0" animBg="1"/>
      <p:bldP spid="8809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2800"/>
              <a:t>Summary of Results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981200"/>
            <a:ext cx="8229600" cy="2971800"/>
          </a:xfrm>
        </p:spPr>
        <p:txBody>
          <a:bodyPr/>
          <a:lstStyle/>
          <a:p>
            <a:pPr marL="533400" indent="-533400">
              <a:lnSpc>
                <a:spcPct val="110000"/>
              </a:lnSpc>
              <a:buFontTx/>
              <a:buAutoNum type="arabicPeriod"/>
            </a:pPr>
            <a:r>
              <a:rPr lang="en-US" sz="2400"/>
              <a:t>All protocols where transmission probabilities do not depend on the time have exponential latency</a:t>
            </a:r>
          </a:p>
          <a:p>
            <a:pPr marL="533400" indent="-533400">
              <a:lnSpc>
                <a:spcPct val="130000"/>
              </a:lnSpc>
              <a:buFontTx/>
              <a:buAutoNum type="arabicPeriod"/>
            </a:pPr>
            <a:endParaRPr lang="en-US" sz="2400"/>
          </a:p>
          <a:p>
            <a:pPr marL="533400" indent="-533400">
              <a:lnSpc>
                <a:spcPct val="130000"/>
              </a:lnSpc>
              <a:buFontTx/>
              <a:buAutoNum type="arabicPeriod"/>
            </a:pPr>
            <a:r>
              <a:rPr lang="en-US" sz="2400"/>
              <a:t>We give a “time-dependent” protocol where all agents are successful in linear time</a:t>
            </a:r>
          </a:p>
          <a:p>
            <a:pPr marL="533400" indent="-533400">
              <a:lnSpc>
                <a:spcPct val="130000"/>
              </a:lnSpc>
              <a:buFontTx/>
              <a:buAutoNum type="arabicPeriod"/>
            </a:pPr>
            <a:endParaRPr lang="en-US" sz="2400"/>
          </a:p>
          <a:p>
            <a:pPr marL="533400" indent="-533400">
              <a:lnSpc>
                <a:spcPct val="130000"/>
              </a:lnSpc>
              <a:buFontTx/>
              <a:buNone/>
            </a:pPr>
            <a:endParaRPr lang="en-US" sz="2400"/>
          </a:p>
          <a:p>
            <a:pPr marL="533400" indent="-533400">
              <a:lnSpc>
                <a:spcPct val="130000"/>
              </a:lnSpc>
              <a:buFontTx/>
              <a:buNone/>
            </a:pP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2800"/>
              <a:t>Two users : Equilibrium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87538"/>
            <a:ext cx="4038600" cy="381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Always transmit:</a:t>
            </a:r>
          </a:p>
        </p:txBody>
      </p:sp>
      <p:sp>
        <p:nvSpPr>
          <p:cNvPr id="1955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854200"/>
            <a:ext cx="3962400" cy="457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Best response is to be quiescent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3250" y="2649538"/>
            <a:ext cx="3206750" cy="1981200"/>
            <a:chOff x="380" y="1296"/>
            <a:chExt cx="1962" cy="1259"/>
          </a:xfrm>
        </p:grpSpPr>
        <p:sp>
          <p:nvSpPr>
            <p:cNvPr id="195590" name="Line 6"/>
            <p:cNvSpPr>
              <a:spLocks noChangeShapeType="1"/>
            </p:cNvSpPr>
            <p:nvPr/>
          </p:nvSpPr>
          <p:spPr bwMode="auto">
            <a:xfrm>
              <a:off x="440" y="1809"/>
              <a:ext cx="71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95591" name="Line 7"/>
            <p:cNvSpPr>
              <a:spLocks noChangeShapeType="1"/>
            </p:cNvSpPr>
            <p:nvPr/>
          </p:nvSpPr>
          <p:spPr bwMode="auto">
            <a:xfrm>
              <a:off x="1157" y="1809"/>
              <a:ext cx="71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95592" name="Text Box 8"/>
            <p:cNvSpPr txBox="1">
              <a:spLocks noChangeArrowheads="1"/>
            </p:cNvSpPr>
            <p:nvPr/>
          </p:nvSpPr>
          <p:spPr bwMode="auto">
            <a:xfrm>
              <a:off x="380" y="1819"/>
              <a:ext cx="177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rtl="1"/>
              <a:r>
                <a:rPr lang="en-US" b="1">
                  <a:solidFill>
                    <a:srgbClr val="0000FF"/>
                  </a:solidFill>
                  <a:latin typeface="Arial Narrow" pitchFamily="34" charset="0"/>
                </a:rPr>
                <a:t>1</a:t>
              </a:r>
            </a:p>
          </p:txBody>
        </p:sp>
        <p:sp>
          <p:nvSpPr>
            <p:cNvPr id="195593" name="Text Box 9"/>
            <p:cNvSpPr txBox="1">
              <a:spLocks noChangeArrowheads="1"/>
            </p:cNvSpPr>
            <p:nvPr/>
          </p:nvSpPr>
          <p:spPr bwMode="auto">
            <a:xfrm>
              <a:off x="1103" y="1819"/>
              <a:ext cx="17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rtl="1"/>
              <a:r>
                <a:rPr lang="en-US" b="1">
                  <a:solidFill>
                    <a:srgbClr val="0000FF"/>
                  </a:solidFill>
                  <a:latin typeface="Arial Narrow" pitchFamily="34" charset="0"/>
                </a:rPr>
                <a:t>2</a:t>
              </a:r>
            </a:p>
          </p:txBody>
        </p:sp>
        <p:pic>
          <p:nvPicPr>
            <p:cNvPr id="195594" name="Picture 10" descr="marg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" y="1296"/>
              <a:ext cx="537" cy="402"/>
            </a:xfrm>
            <a:prstGeom prst="rect">
              <a:avLst/>
            </a:prstGeom>
            <a:noFill/>
          </p:spPr>
        </p:pic>
        <p:sp>
          <p:nvSpPr>
            <p:cNvPr id="195595" name="Oval 11"/>
            <p:cNvSpPr>
              <a:spLocks noChangeArrowheads="1"/>
            </p:cNvSpPr>
            <p:nvPr/>
          </p:nvSpPr>
          <p:spPr bwMode="auto">
            <a:xfrm>
              <a:off x="2012" y="1796"/>
              <a:ext cx="48" cy="48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96" name="Oval 12"/>
            <p:cNvSpPr>
              <a:spLocks noChangeArrowheads="1"/>
            </p:cNvSpPr>
            <p:nvPr/>
          </p:nvSpPr>
          <p:spPr bwMode="auto">
            <a:xfrm>
              <a:off x="2108" y="1796"/>
              <a:ext cx="48" cy="48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97" name="Oval 13"/>
            <p:cNvSpPr>
              <a:spLocks noChangeArrowheads="1"/>
            </p:cNvSpPr>
            <p:nvPr/>
          </p:nvSpPr>
          <p:spPr bwMode="auto">
            <a:xfrm>
              <a:off x="2198" y="1796"/>
              <a:ext cx="48" cy="48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98" name="Oval 14"/>
            <p:cNvSpPr>
              <a:spLocks noChangeArrowheads="1"/>
            </p:cNvSpPr>
            <p:nvPr/>
          </p:nvSpPr>
          <p:spPr bwMode="auto">
            <a:xfrm>
              <a:off x="2294" y="1796"/>
              <a:ext cx="48" cy="48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5599" name="Picture 15" descr="head_0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0" y="1968"/>
              <a:ext cx="624" cy="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5600" name="Picture 16" descr="marg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48" y="1296"/>
              <a:ext cx="537" cy="402"/>
            </a:xfrm>
            <a:prstGeom prst="rect">
              <a:avLst/>
            </a:prstGeom>
            <a:noFill/>
          </p:spPr>
        </p:pic>
        <p:pic>
          <p:nvPicPr>
            <p:cNvPr id="195601" name="Picture 17" descr="head_0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00" y="1968"/>
              <a:ext cx="624" cy="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100638" y="2649538"/>
            <a:ext cx="3114675" cy="1998662"/>
            <a:chOff x="3213" y="1397"/>
            <a:chExt cx="1962" cy="1259"/>
          </a:xfrm>
        </p:grpSpPr>
        <p:sp>
          <p:nvSpPr>
            <p:cNvPr id="195603" name="Line 19"/>
            <p:cNvSpPr>
              <a:spLocks noChangeShapeType="1"/>
            </p:cNvSpPr>
            <p:nvPr/>
          </p:nvSpPr>
          <p:spPr bwMode="auto">
            <a:xfrm>
              <a:off x="3273" y="1910"/>
              <a:ext cx="71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95604" name="Line 20"/>
            <p:cNvSpPr>
              <a:spLocks noChangeShapeType="1"/>
            </p:cNvSpPr>
            <p:nvPr/>
          </p:nvSpPr>
          <p:spPr bwMode="auto">
            <a:xfrm>
              <a:off x="3990" y="1910"/>
              <a:ext cx="71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95605" name="Text Box 21"/>
            <p:cNvSpPr txBox="1">
              <a:spLocks noChangeArrowheads="1"/>
            </p:cNvSpPr>
            <p:nvPr/>
          </p:nvSpPr>
          <p:spPr bwMode="auto">
            <a:xfrm>
              <a:off x="3213" y="1920"/>
              <a:ext cx="18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rtl="1"/>
              <a:r>
                <a:rPr lang="en-US" b="1">
                  <a:solidFill>
                    <a:srgbClr val="0000FF"/>
                  </a:solidFill>
                  <a:latin typeface="Arial Narrow" pitchFamily="34" charset="0"/>
                </a:rPr>
                <a:t>1</a:t>
              </a:r>
            </a:p>
          </p:txBody>
        </p:sp>
        <p:sp>
          <p:nvSpPr>
            <p:cNvPr id="195606" name="Text Box 22"/>
            <p:cNvSpPr txBox="1">
              <a:spLocks noChangeArrowheads="1"/>
            </p:cNvSpPr>
            <p:nvPr/>
          </p:nvSpPr>
          <p:spPr bwMode="auto">
            <a:xfrm>
              <a:off x="3936" y="1920"/>
              <a:ext cx="18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rtl="1"/>
              <a:r>
                <a:rPr lang="en-US" b="1">
                  <a:solidFill>
                    <a:srgbClr val="0000FF"/>
                  </a:solidFill>
                  <a:latin typeface="Arial Narrow" pitchFamily="34" charset="0"/>
                </a:rPr>
                <a:t>2</a:t>
              </a:r>
            </a:p>
          </p:txBody>
        </p:sp>
        <p:sp>
          <p:nvSpPr>
            <p:cNvPr id="195607" name="Oval 23"/>
            <p:cNvSpPr>
              <a:spLocks noChangeArrowheads="1"/>
            </p:cNvSpPr>
            <p:nvPr/>
          </p:nvSpPr>
          <p:spPr bwMode="auto">
            <a:xfrm>
              <a:off x="4845" y="1897"/>
              <a:ext cx="48" cy="48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08" name="Oval 24"/>
            <p:cNvSpPr>
              <a:spLocks noChangeArrowheads="1"/>
            </p:cNvSpPr>
            <p:nvPr/>
          </p:nvSpPr>
          <p:spPr bwMode="auto">
            <a:xfrm>
              <a:off x="4941" y="1897"/>
              <a:ext cx="48" cy="48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09" name="Oval 25"/>
            <p:cNvSpPr>
              <a:spLocks noChangeArrowheads="1"/>
            </p:cNvSpPr>
            <p:nvPr/>
          </p:nvSpPr>
          <p:spPr bwMode="auto">
            <a:xfrm>
              <a:off x="5031" y="1897"/>
              <a:ext cx="48" cy="48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10" name="Oval 26"/>
            <p:cNvSpPr>
              <a:spLocks noChangeArrowheads="1"/>
            </p:cNvSpPr>
            <p:nvPr/>
          </p:nvSpPr>
          <p:spPr bwMode="auto">
            <a:xfrm>
              <a:off x="5127" y="1897"/>
              <a:ext cx="48" cy="48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5611" name="Picture 27" descr="head_0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13" y="2069"/>
              <a:ext cx="624" cy="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5612" name="Picture 28" descr="marg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81" y="1397"/>
              <a:ext cx="537" cy="40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2800"/>
              <a:t>Time-Independent Equilibrium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209800"/>
          </a:xfrm>
          <a:noFill/>
          <a:ln>
            <a:solidFill>
              <a:schemeClr val="bg2"/>
            </a:solidFill>
          </a:ln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US" sz="2000">
                <a:solidFill>
                  <a:srgbClr val="FF3300"/>
                </a:solidFill>
              </a:rPr>
              <a:t>Theorem: </a:t>
            </a:r>
            <a:r>
              <a:rPr lang="en-US" sz="2000"/>
              <a:t>There is a </a:t>
            </a:r>
            <a:r>
              <a:rPr lang="en-US" sz="2000">
                <a:solidFill>
                  <a:srgbClr val="FF3300"/>
                </a:solidFill>
              </a:rPr>
              <a:t>unique</a:t>
            </a:r>
            <a:r>
              <a:rPr lang="en-US" sz="2000"/>
              <a:t> time-independent, </a:t>
            </a:r>
            <a:r>
              <a:rPr lang="en-US" sz="2000">
                <a:solidFill>
                  <a:srgbClr val="FF3300"/>
                </a:solidFill>
              </a:rPr>
              <a:t>symmetric</a:t>
            </a:r>
            <a:r>
              <a:rPr lang="en-US" sz="2000"/>
              <a:t>, non-blocking protocol  in equilibrium for latency cost with transmission probabilities:</a:t>
            </a:r>
          </a:p>
        </p:txBody>
      </p:sp>
      <p:pic>
        <p:nvPicPr>
          <p:cNvPr id="94212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2616200"/>
            <a:ext cx="25146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457200" y="4191000"/>
            <a:ext cx="8229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2000" dirty="0">
                <a:latin typeface="Comic Sans MS" pitchFamily="66" charset="0"/>
              </a:rPr>
              <a:t>Expected Delay of the first transmitted packet: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2000" dirty="0">
                <a:latin typeface="Comic Sans MS" pitchFamily="66" charset="0"/>
              </a:rPr>
              <a:t>Probability even one agent successful within </a:t>
            </a:r>
            <a:r>
              <a:rPr lang="en-US" sz="2000" dirty="0">
                <a:solidFill>
                  <a:schemeClr val="bg2"/>
                </a:solidFill>
                <a:latin typeface="Comic Sans MS" pitchFamily="66" charset="0"/>
              </a:rPr>
              <a:t>polynomial time bound</a:t>
            </a:r>
            <a:r>
              <a:rPr lang="en-US" sz="2000" dirty="0">
                <a:latin typeface="Comic Sans MS" pitchFamily="66" charset="0"/>
              </a:rPr>
              <a:t> is negligible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2000" dirty="0">
                <a:latin typeface="Comic Sans MS" pitchFamily="66" charset="0"/>
              </a:rPr>
              <a:t>Compare to social optimum:</a:t>
            </a:r>
          </a:p>
          <a:p>
            <a:pPr marL="742950" lvl="1" indent="-285750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Comic Sans MS" pitchFamily="66" charset="0"/>
              <a:buChar char="–"/>
            </a:pPr>
            <a:r>
              <a:rPr lang="en-US" dirty="0">
                <a:latin typeface="Comic Sans MS" pitchFamily="66" charset="0"/>
              </a:rPr>
              <a:t>All agents successful in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linear time bound</a:t>
            </a:r>
            <a:r>
              <a:rPr lang="en-US" dirty="0">
                <a:latin typeface="Comic Sans MS" pitchFamily="66" charset="0"/>
              </a:rPr>
              <a:t>, with high probability  </a:t>
            </a:r>
          </a:p>
        </p:txBody>
      </p:sp>
      <p:pic>
        <p:nvPicPr>
          <p:cNvPr id="94214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4262438"/>
            <a:ext cx="990600" cy="3540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94215" name="AutoShape 7"/>
          <p:cNvSpPr>
            <a:spLocks noChangeArrowheads="1"/>
          </p:cNvSpPr>
          <p:nvPr/>
        </p:nvSpPr>
        <p:spPr bwMode="auto">
          <a:xfrm>
            <a:off x="1752600" y="3505200"/>
            <a:ext cx="5562600" cy="762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3200">
                <a:latin typeface="Comic Sans MS" pitchFamily="66" charset="0"/>
              </a:rPr>
              <a:t>Very high “Price of Anarchy”</a:t>
            </a: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/>
      <p:bldP spid="942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2800"/>
              <a:t>Latency Equilibrium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8006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400"/>
              <a:t>Proof idea (assuming </a:t>
            </a:r>
            <a:r>
              <a:rPr lang="en-US" sz="2400" i="1">
                <a:latin typeface="Times New Roman" pitchFamily="18" charset="0"/>
              </a:rPr>
              <a:t>q = q</a:t>
            </a:r>
            <a:r>
              <a:rPr lang="en-US" sz="2400" i="1" baseline="-25000">
                <a:latin typeface="Times New Roman" pitchFamily="18" charset="0"/>
              </a:rPr>
              <a:t>k</a:t>
            </a:r>
            <a:r>
              <a:rPr lang="en-US" sz="2400" i="1">
                <a:latin typeface="Times New Roman" pitchFamily="18" charset="0"/>
              </a:rPr>
              <a:t> ≈ q</a:t>
            </a:r>
            <a:r>
              <a:rPr lang="en-US" sz="2400" i="1" baseline="-25000">
                <a:latin typeface="Times New Roman" pitchFamily="18" charset="0"/>
              </a:rPr>
              <a:t>k-1</a:t>
            </a:r>
            <a:r>
              <a:rPr lang="en-US" sz="2400"/>
              <a:t>)</a:t>
            </a:r>
          </a:p>
          <a:p>
            <a:pPr>
              <a:lnSpc>
                <a:spcPct val="130000"/>
              </a:lnSpc>
            </a:pPr>
            <a:r>
              <a:rPr lang="en-US" sz="2400"/>
              <a:t>For the “other” </a:t>
            </a:r>
            <a:r>
              <a:rPr lang="en-US" sz="2400" i="1">
                <a:latin typeface="Times New Roman" pitchFamily="18" charset="0"/>
              </a:rPr>
              <a:t>k-1</a:t>
            </a:r>
            <a:r>
              <a:rPr lang="en-US" sz="2400"/>
              <a:t> agents:</a:t>
            </a:r>
          </a:p>
          <a:p>
            <a:pPr lvl="1">
              <a:lnSpc>
                <a:spcPct val="130000"/>
              </a:lnSpc>
            </a:pPr>
            <a:r>
              <a:rPr lang="el-GR" sz="2000" i="1">
                <a:latin typeface="Times New Roman" pitchFamily="18" charset="0"/>
              </a:rPr>
              <a:t>α</a:t>
            </a:r>
            <a:r>
              <a:rPr lang="el-GR" sz="2000" i="1" baseline="-25000">
                <a:latin typeface="Times New Roman" pitchFamily="18" charset="0"/>
              </a:rPr>
              <a:t>k</a:t>
            </a:r>
            <a:r>
              <a:rPr lang="en-US" sz="2000" i="1" baseline="-25000">
                <a:latin typeface="Times New Roman" pitchFamily="18" charset="0"/>
              </a:rPr>
              <a:t>-1</a:t>
            </a:r>
            <a:r>
              <a:rPr lang="en-US" sz="2000"/>
              <a:t> = Pr[all silent] = </a:t>
            </a:r>
            <a:r>
              <a:rPr lang="en-US" sz="2000" i="1">
                <a:latin typeface="Times New Roman" pitchFamily="18" charset="0"/>
              </a:rPr>
              <a:t>(1-q)</a:t>
            </a:r>
            <a:r>
              <a:rPr lang="en-US" sz="2000" i="1" baseline="30000">
                <a:latin typeface="Times New Roman" pitchFamily="18" charset="0"/>
              </a:rPr>
              <a:t>k-1</a:t>
            </a:r>
            <a:r>
              <a:rPr lang="en-US" sz="2000" i="1">
                <a:latin typeface="Times New Roman" pitchFamily="18" charset="0"/>
              </a:rPr>
              <a:t> </a:t>
            </a:r>
          </a:p>
          <a:p>
            <a:pPr lvl="1">
              <a:lnSpc>
                <a:spcPct val="130000"/>
              </a:lnSpc>
            </a:pPr>
            <a:r>
              <a:rPr lang="el-GR" sz="2000" i="1">
                <a:latin typeface="Times New Roman" pitchFamily="18" charset="0"/>
              </a:rPr>
              <a:t>β</a:t>
            </a:r>
            <a:r>
              <a:rPr lang="en-US" sz="2000" i="1" baseline="-25000">
                <a:latin typeface="Times New Roman" pitchFamily="18" charset="0"/>
              </a:rPr>
              <a:t>k-1</a:t>
            </a:r>
            <a:r>
              <a:rPr lang="en-US" sz="2000" baseline="-25000"/>
              <a:t> </a:t>
            </a:r>
            <a:r>
              <a:rPr lang="en-US" sz="2000"/>
              <a:t>= Pr[success] = </a:t>
            </a:r>
            <a:r>
              <a:rPr lang="en-US" sz="2000" i="1">
                <a:latin typeface="Times New Roman" pitchFamily="18" charset="0"/>
              </a:rPr>
              <a:t>q(k-1)(1-q)</a:t>
            </a:r>
            <a:r>
              <a:rPr lang="en-US" sz="2000" i="1" baseline="30000">
                <a:latin typeface="Times New Roman" pitchFamily="18" charset="0"/>
              </a:rPr>
              <a:t>k-2</a:t>
            </a:r>
            <a:endParaRPr lang="el-GR" sz="2000" i="1">
              <a:latin typeface="Times New Roman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2400"/>
              <a:t>Consider always </a:t>
            </a:r>
            <a:r>
              <a:rPr lang="en-US" sz="2400">
                <a:solidFill>
                  <a:schemeClr val="bg2"/>
                </a:solidFill>
              </a:rPr>
              <a:t>Transmit</a:t>
            </a:r>
            <a:r>
              <a:rPr lang="en-US" sz="2400"/>
              <a:t>: </a:t>
            </a:r>
          </a:p>
          <a:p>
            <a:pPr lvl="1">
              <a:lnSpc>
                <a:spcPct val="130000"/>
              </a:lnSpc>
            </a:pPr>
            <a:r>
              <a:rPr lang="en-US" sz="2000"/>
              <a:t>Expected Cost: </a:t>
            </a:r>
            <a:r>
              <a:rPr lang="en-US" sz="2000" i="1">
                <a:latin typeface="Times New Roman" pitchFamily="18" charset="0"/>
              </a:rPr>
              <a:t>1/</a:t>
            </a:r>
            <a:r>
              <a:rPr lang="el-GR" sz="2000" i="1">
                <a:latin typeface="Times New Roman" pitchFamily="18" charset="0"/>
              </a:rPr>
              <a:t>α</a:t>
            </a:r>
            <a:r>
              <a:rPr lang="en-US" sz="2000" i="1" baseline="-25000">
                <a:latin typeface="Times New Roman" pitchFamily="18" charset="0"/>
              </a:rPr>
              <a:t>k-1</a:t>
            </a:r>
            <a:endParaRPr lang="el-GR" sz="2000" i="1">
              <a:latin typeface="Times New Roman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2400"/>
              <a:t>Consider </a:t>
            </a:r>
            <a:r>
              <a:rPr lang="en-US" sz="2400">
                <a:solidFill>
                  <a:schemeClr val="bg2"/>
                </a:solidFill>
              </a:rPr>
              <a:t>Quiescence</a:t>
            </a:r>
            <a:r>
              <a:rPr lang="en-US" sz="2400"/>
              <a:t>  and then </a:t>
            </a:r>
            <a:r>
              <a:rPr lang="en-US" sz="2400">
                <a:solidFill>
                  <a:schemeClr val="bg2"/>
                </a:solidFill>
              </a:rPr>
              <a:t>Transmit</a:t>
            </a:r>
          </a:p>
          <a:p>
            <a:pPr lvl="1">
              <a:lnSpc>
                <a:spcPct val="130000"/>
              </a:lnSpc>
            </a:pPr>
            <a:r>
              <a:rPr lang="en-US" sz="2000"/>
              <a:t>Expected cost: </a:t>
            </a:r>
            <a:r>
              <a:rPr lang="en-US" sz="2000" i="1">
                <a:latin typeface="Times New Roman" pitchFamily="18" charset="0"/>
              </a:rPr>
              <a:t>1/</a:t>
            </a:r>
            <a:r>
              <a:rPr lang="el-GR" sz="2000" i="1">
                <a:latin typeface="Times New Roman" pitchFamily="18" charset="0"/>
              </a:rPr>
              <a:t>β</a:t>
            </a:r>
            <a:r>
              <a:rPr lang="en-US" sz="2000" i="1" baseline="-25000">
                <a:latin typeface="Times New Roman" pitchFamily="18" charset="0"/>
              </a:rPr>
              <a:t>k-1</a:t>
            </a:r>
            <a:r>
              <a:rPr lang="en-US" sz="2000" i="1">
                <a:latin typeface="Times New Roman" pitchFamily="18" charset="0"/>
              </a:rPr>
              <a:t>+1/</a:t>
            </a:r>
            <a:r>
              <a:rPr lang="el-GR" sz="2000" i="1">
                <a:latin typeface="Times New Roman" pitchFamily="18" charset="0"/>
              </a:rPr>
              <a:t>α</a:t>
            </a:r>
            <a:r>
              <a:rPr lang="en-US" sz="2000" i="1" baseline="-25000">
                <a:latin typeface="Times New Roman" pitchFamily="18" charset="0"/>
              </a:rPr>
              <a:t>k-2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2800"/>
              <a:t>Latency Equilibrium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19050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400"/>
              <a:t>Proof idea (assuming </a:t>
            </a:r>
            <a:r>
              <a:rPr lang="en-US" sz="2400" i="1">
                <a:latin typeface="Times New Roman" pitchFamily="18" charset="0"/>
              </a:rPr>
              <a:t>q = q</a:t>
            </a:r>
            <a:r>
              <a:rPr lang="en-US" sz="2400" i="1" baseline="-25000">
                <a:latin typeface="Times New Roman" pitchFamily="18" charset="0"/>
              </a:rPr>
              <a:t>k </a:t>
            </a:r>
            <a:r>
              <a:rPr lang="en-US" sz="2400" i="1">
                <a:latin typeface="Times New Roman" pitchFamily="18" charset="0"/>
              </a:rPr>
              <a:t>≈ q</a:t>
            </a:r>
            <a:r>
              <a:rPr lang="en-US" sz="2400" i="1" baseline="-25000">
                <a:latin typeface="Times New Roman" pitchFamily="18" charset="0"/>
              </a:rPr>
              <a:t>k-1</a:t>
            </a:r>
            <a:r>
              <a:rPr lang="en-US" sz="2400"/>
              <a:t>)</a:t>
            </a:r>
          </a:p>
          <a:p>
            <a:pPr>
              <a:lnSpc>
                <a:spcPct val="130000"/>
              </a:lnSpc>
            </a:pPr>
            <a:r>
              <a:rPr lang="en-US" sz="2400"/>
              <a:t>Equilibrium Equation: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2400" i="1">
                <a:latin typeface="Arial" charset="0"/>
              </a:rPr>
              <a:t>	</a:t>
            </a:r>
            <a:r>
              <a:rPr lang="en-US" sz="2400" i="1">
                <a:latin typeface="Times New Roman" pitchFamily="18" charset="0"/>
              </a:rPr>
              <a:t>	1/</a:t>
            </a:r>
            <a:r>
              <a:rPr lang="el-GR" sz="2400" i="1">
                <a:latin typeface="Times New Roman" pitchFamily="18" charset="0"/>
              </a:rPr>
              <a:t>α</a:t>
            </a:r>
            <a:r>
              <a:rPr lang="en-US" sz="2400" i="1" baseline="-25000">
                <a:latin typeface="Times New Roman" pitchFamily="18" charset="0"/>
              </a:rPr>
              <a:t>k-1</a:t>
            </a:r>
            <a:r>
              <a:rPr lang="en-US" sz="2400" i="1">
                <a:latin typeface="Times New Roman" pitchFamily="18" charset="0"/>
              </a:rPr>
              <a:t>=</a:t>
            </a:r>
            <a:r>
              <a:rPr lang="en-US" sz="2400" i="1" baseline="-25000">
                <a:latin typeface="Times New Roman" pitchFamily="18" charset="0"/>
              </a:rPr>
              <a:t> </a:t>
            </a:r>
            <a:r>
              <a:rPr lang="en-US" sz="2400" i="1">
                <a:latin typeface="Times New Roman" pitchFamily="18" charset="0"/>
              </a:rPr>
              <a:t>1/</a:t>
            </a:r>
            <a:r>
              <a:rPr lang="el-GR" sz="2400" i="1">
                <a:latin typeface="Times New Roman" pitchFamily="18" charset="0"/>
              </a:rPr>
              <a:t>β</a:t>
            </a:r>
            <a:r>
              <a:rPr lang="en-US" sz="2400" i="1" baseline="-25000">
                <a:latin typeface="Times New Roman" pitchFamily="18" charset="0"/>
              </a:rPr>
              <a:t>k-1</a:t>
            </a:r>
            <a:r>
              <a:rPr lang="en-US" sz="2400" i="1">
                <a:latin typeface="Times New Roman" pitchFamily="18" charset="0"/>
              </a:rPr>
              <a:t>+1/</a:t>
            </a:r>
            <a:r>
              <a:rPr lang="el-GR" sz="2400" i="1">
                <a:latin typeface="Times New Roman" pitchFamily="18" charset="0"/>
              </a:rPr>
              <a:t>α</a:t>
            </a:r>
            <a:r>
              <a:rPr lang="en-US" sz="2400" i="1" baseline="-25000">
                <a:latin typeface="Times New Roman" pitchFamily="18" charset="0"/>
              </a:rPr>
              <a:t>k-2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457200" y="4572000"/>
            <a:ext cx="8229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2400">
                <a:latin typeface="Comic Sans MS" pitchFamily="66" charset="0"/>
              </a:rPr>
              <a:t>Simplifying: </a:t>
            </a:r>
            <a:r>
              <a:rPr lang="en-US" sz="2400" i="1">
                <a:latin typeface="Times New Roman" pitchFamily="18" charset="0"/>
              </a:rPr>
              <a:t>1-q-(k-1)q</a:t>
            </a:r>
            <a:r>
              <a:rPr lang="en-US" sz="2400" i="1" baseline="30000">
                <a:latin typeface="Times New Roman" pitchFamily="18" charset="0"/>
              </a:rPr>
              <a:t>2</a:t>
            </a:r>
            <a:r>
              <a:rPr lang="en-US" sz="2400" i="1">
                <a:latin typeface="Times New Roman" pitchFamily="18" charset="0"/>
              </a:rPr>
              <a:t>=0</a:t>
            </a:r>
          </a:p>
          <a:p>
            <a:pPr marL="742950" lvl="1" indent="-285750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Comic Sans MS" pitchFamily="66" charset="0"/>
              <a:buChar char="–"/>
            </a:pPr>
            <a:r>
              <a:rPr lang="en-US" sz="2000">
                <a:latin typeface="Comic Sans MS" pitchFamily="66" charset="0"/>
              </a:rPr>
              <a:t>Solution </a:t>
            </a:r>
            <a:r>
              <a:rPr lang="en-US" sz="2000" i="1">
                <a:latin typeface="Times New Roman" pitchFamily="18" charset="0"/>
              </a:rPr>
              <a:t>q ≈ 1/√k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2400">
                <a:latin typeface="Comic Sans MS" pitchFamily="66" charset="0"/>
              </a:rPr>
              <a:t>A major simplification: </a:t>
            </a:r>
            <a:r>
              <a:rPr lang="en-US" sz="2400" i="1">
                <a:latin typeface="Times New Roman" pitchFamily="18" charset="0"/>
              </a:rPr>
              <a:t>q</a:t>
            </a:r>
            <a:r>
              <a:rPr lang="en-US" sz="2400" i="1" baseline="-25000">
                <a:latin typeface="Times New Roman" pitchFamily="18" charset="0"/>
              </a:rPr>
              <a:t>k</a:t>
            </a:r>
            <a:r>
              <a:rPr lang="en-US" sz="2400" i="1">
                <a:latin typeface="Times New Roman" pitchFamily="18" charset="0"/>
              </a:rPr>
              <a:t> ≈ q</a:t>
            </a:r>
            <a:r>
              <a:rPr lang="en-US" sz="2400" i="1" baseline="-25000">
                <a:latin typeface="Times New Roman" pitchFamily="18" charset="0"/>
              </a:rPr>
              <a:t>k-1</a:t>
            </a:r>
            <a:endParaRPr lang="el-GR" sz="2400" i="1" baseline="-25000">
              <a:latin typeface="Times New Roman" pitchFamily="18" charset="0"/>
            </a:endParaRPr>
          </a:p>
        </p:txBody>
      </p:sp>
      <p:pic>
        <p:nvPicPr>
          <p:cNvPr id="97285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3175000"/>
            <a:ext cx="6248400" cy="711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7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7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7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7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457200" y="3124200"/>
            <a:ext cx="8229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2000">
                <a:latin typeface="Comic Sans MS" pitchFamily="66" charset="0"/>
              </a:rPr>
              <a:t>Fight for every slot 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2000">
                <a:latin typeface="Comic Sans MS" pitchFamily="66" charset="0"/>
              </a:rPr>
              <a:t>Cooperation is more important when trying to prevent a </a:t>
            </a:r>
            <a:r>
              <a:rPr lang="en-US" sz="2000">
                <a:solidFill>
                  <a:srgbClr val="FF3300"/>
                </a:solidFill>
                <a:latin typeface="Comic Sans MS" pitchFamily="66" charset="0"/>
              </a:rPr>
              <a:t>large payment</a:t>
            </a:r>
            <a:r>
              <a:rPr lang="en-US" sz="2000">
                <a:latin typeface="Comic Sans MS" pitchFamily="66" charset="0"/>
              </a:rPr>
              <a:t> 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2000">
                <a:latin typeface="Comic Sans MS" pitchFamily="66" charset="0"/>
              </a:rPr>
              <a:t>How to create a large leap in cost function?</a:t>
            </a:r>
          </a:p>
          <a:p>
            <a:pPr marL="742950" lvl="1" indent="-285750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Comic Sans MS" pitchFamily="66" charset="0"/>
              <a:buChar char="–"/>
            </a:pPr>
            <a:r>
              <a:rPr lang="en-US" sz="2000">
                <a:latin typeface="Comic Sans MS" pitchFamily="66" charset="0"/>
              </a:rPr>
              <a:t>Using external payments </a:t>
            </a:r>
          </a:p>
          <a:p>
            <a:pPr marL="742950" lvl="1" indent="-285750">
              <a:lnSpc>
                <a:spcPct val="130000"/>
              </a:lnSpc>
              <a:spcBef>
                <a:spcPct val="20000"/>
              </a:spcBef>
              <a:buClr>
                <a:srgbClr val="66FF33"/>
              </a:buClr>
              <a:buFont typeface="Wingdings" pitchFamily="2" charset="2"/>
              <a:buChar char="ü"/>
            </a:pPr>
            <a:r>
              <a:rPr lang="en-US" sz="2000">
                <a:latin typeface="Comic Sans MS" pitchFamily="66" charset="0"/>
              </a:rPr>
              <a:t>Agents go “crazy”: everyone continuously transmits</a:t>
            </a:r>
          </a:p>
          <a:p>
            <a:pPr marL="742950" lvl="1" indent="-285750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Comic Sans MS" pitchFamily="66" charset="0"/>
              <a:buChar char="–"/>
            </a:pPr>
            <a:r>
              <a:rPr lang="en-US" sz="2000">
                <a:latin typeface="Comic Sans MS" pitchFamily="66" charset="0"/>
              </a:rPr>
              <a:t>Time dependent 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2000">
                <a:latin typeface="Comic Sans MS" pitchFamily="66" charset="0"/>
              </a:rPr>
              <a:t>Analyze step cost function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2800"/>
              <a:t>Main Intuition</a:t>
            </a:r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>
            <a:off x="2212975" y="1301750"/>
            <a:ext cx="0" cy="127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98309" name="Line 5"/>
          <p:cNvSpPr>
            <a:spLocks noChangeShapeType="1"/>
          </p:cNvSpPr>
          <p:nvPr/>
        </p:nvSpPr>
        <p:spPr bwMode="auto">
          <a:xfrm flipH="1">
            <a:off x="2212975" y="2576513"/>
            <a:ext cx="43576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1425575" y="1219200"/>
            <a:ext cx="6000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 b="1">
                <a:latin typeface="Arial Narrow" pitchFamily="34" charset="0"/>
              </a:rPr>
              <a:t>Cost</a:t>
            </a:r>
          </a:p>
        </p:txBody>
      </p:sp>
      <p:sp>
        <p:nvSpPr>
          <p:cNvPr id="98311" name="Line 7"/>
          <p:cNvSpPr>
            <a:spLocks noChangeShapeType="1"/>
          </p:cNvSpPr>
          <p:nvPr/>
        </p:nvSpPr>
        <p:spPr bwMode="auto">
          <a:xfrm flipV="1">
            <a:off x="2263775" y="2233613"/>
            <a:ext cx="1371600" cy="3048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98312" name="Line 8"/>
          <p:cNvSpPr>
            <a:spLocks noChangeShapeType="1"/>
          </p:cNvSpPr>
          <p:nvPr/>
        </p:nvSpPr>
        <p:spPr bwMode="auto">
          <a:xfrm flipV="1">
            <a:off x="3635375" y="1928813"/>
            <a:ext cx="1371600" cy="3048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98313" name="Line 9"/>
          <p:cNvSpPr>
            <a:spLocks noChangeShapeType="1"/>
          </p:cNvSpPr>
          <p:nvPr/>
        </p:nvSpPr>
        <p:spPr bwMode="auto">
          <a:xfrm>
            <a:off x="3635375" y="1395413"/>
            <a:ext cx="0" cy="838200"/>
          </a:xfrm>
          <a:prstGeom prst="line">
            <a:avLst/>
          </a:prstGeom>
          <a:noFill/>
          <a:ln w="1905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98314" name="Line 10"/>
          <p:cNvSpPr>
            <a:spLocks noChangeShapeType="1"/>
          </p:cNvSpPr>
          <p:nvPr/>
        </p:nvSpPr>
        <p:spPr bwMode="auto">
          <a:xfrm flipV="1">
            <a:off x="3679825" y="1357313"/>
            <a:ext cx="224155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98315" name="Rectangle 11" descr="20%"/>
          <p:cNvSpPr>
            <a:spLocks noChangeArrowheads="1"/>
          </p:cNvSpPr>
          <p:nvPr/>
        </p:nvSpPr>
        <p:spPr bwMode="auto">
          <a:xfrm>
            <a:off x="3635375" y="1357313"/>
            <a:ext cx="2257425" cy="1219200"/>
          </a:xfrm>
          <a:prstGeom prst="rect">
            <a:avLst/>
          </a:prstGeom>
          <a:pattFill prst="pct20">
            <a:fgClr>
              <a:srgbClr val="FF3300"/>
            </a:fgClr>
            <a:bgClr>
              <a:srgbClr val="FFFFFF"/>
            </a:bgClr>
          </a:pattFill>
          <a:ln w="952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6" name="Line 12"/>
          <p:cNvSpPr>
            <a:spLocks noChangeShapeType="1"/>
          </p:cNvSpPr>
          <p:nvPr/>
        </p:nvSpPr>
        <p:spPr bwMode="auto">
          <a:xfrm flipV="1">
            <a:off x="3635375" y="1357313"/>
            <a:ext cx="2286000" cy="0"/>
          </a:xfrm>
          <a:prstGeom prst="line">
            <a:avLst/>
          </a:prstGeom>
          <a:noFill/>
          <a:ln w="28575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98317" name="Text Box 13"/>
          <p:cNvSpPr txBox="1">
            <a:spLocks noChangeArrowheads="1"/>
          </p:cNvSpPr>
          <p:nvPr/>
        </p:nvSpPr>
        <p:spPr bwMode="auto">
          <a:xfrm>
            <a:off x="6388100" y="2605088"/>
            <a:ext cx="6223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 b="1">
                <a:latin typeface="Arial Narrow" pitchFamily="34" charset="0"/>
              </a:rPr>
              <a:t>Time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101975" y="2590800"/>
            <a:ext cx="1096963" cy="368300"/>
            <a:chOff x="1728" y="1640"/>
            <a:chExt cx="691" cy="232"/>
          </a:xfrm>
        </p:grpSpPr>
        <p:sp>
          <p:nvSpPr>
            <p:cNvPr id="98319" name="Text Box 15"/>
            <p:cNvSpPr txBox="1">
              <a:spLocks noChangeArrowheads="1"/>
            </p:cNvSpPr>
            <p:nvPr/>
          </p:nvSpPr>
          <p:spPr bwMode="auto">
            <a:xfrm>
              <a:off x="1728" y="1641"/>
              <a:ext cx="691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rtl="1"/>
              <a:r>
                <a:rPr lang="en-US">
                  <a:solidFill>
                    <a:schemeClr val="bg2"/>
                  </a:solidFill>
                  <a:latin typeface="Comic Sans MS" pitchFamily="66" charset="0"/>
                </a:rPr>
                <a:t>Deadline</a:t>
              </a:r>
            </a:p>
          </p:txBody>
        </p:sp>
        <p:sp>
          <p:nvSpPr>
            <p:cNvPr id="98320" name="Line 16"/>
            <p:cNvSpPr>
              <a:spLocks noChangeShapeType="1"/>
            </p:cNvSpPr>
            <p:nvPr/>
          </p:nvSpPr>
          <p:spPr bwMode="auto">
            <a:xfrm>
              <a:off x="2064" y="164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98321" name="AutoShape 17"/>
          <p:cNvSpPr>
            <a:spLocks noChangeArrowheads="1"/>
          </p:cNvSpPr>
          <p:nvPr/>
        </p:nvSpPr>
        <p:spPr bwMode="auto">
          <a:xfrm>
            <a:off x="6553200" y="1066800"/>
            <a:ext cx="2286000" cy="1447800"/>
          </a:xfrm>
          <a:prstGeom prst="wedgeRoundRectCallout">
            <a:avLst>
              <a:gd name="adj1" fmla="val -137431"/>
              <a:gd name="adj2" fmla="val 44625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2000">
                <a:solidFill>
                  <a:schemeClr val="hlink"/>
                </a:solidFill>
                <a:latin typeface="Comic Sans MS" pitchFamily="66" charset="0"/>
              </a:rPr>
              <a:t>Effectively, no message gets through here</a:t>
            </a:r>
          </a:p>
        </p:txBody>
      </p:sp>
      <p:sp>
        <p:nvSpPr>
          <p:cNvPr id="98322" name="Line 18"/>
          <p:cNvSpPr>
            <a:spLocks noChangeShapeType="1"/>
          </p:cNvSpPr>
          <p:nvPr/>
        </p:nvSpPr>
        <p:spPr bwMode="auto">
          <a:xfrm flipV="1">
            <a:off x="1219200" y="5105400"/>
            <a:ext cx="31242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715000" y="2590800"/>
            <a:ext cx="339725" cy="368300"/>
            <a:chOff x="3600" y="1632"/>
            <a:chExt cx="214" cy="232"/>
          </a:xfrm>
        </p:grpSpPr>
        <p:sp>
          <p:nvSpPr>
            <p:cNvPr id="98324" name="Text Box 20"/>
            <p:cNvSpPr txBox="1">
              <a:spLocks noChangeArrowheads="1"/>
            </p:cNvSpPr>
            <p:nvPr/>
          </p:nvSpPr>
          <p:spPr bwMode="auto">
            <a:xfrm>
              <a:off x="3600" y="1633"/>
              <a:ext cx="21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rtl="1"/>
              <a:r>
                <a:rPr lang="en-US">
                  <a:solidFill>
                    <a:schemeClr val="bg2"/>
                  </a:solidFill>
                  <a:latin typeface="Comic Sans MS" pitchFamily="66" charset="0"/>
                </a:rPr>
                <a:t>T</a:t>
              </a:r>
            </a:p>
          </p:txBody>
        </p:sp>
        <p:sp>
          <p:nvSpPr>
            <p:cNvPr id="98325" name="Line 21"/>
            <p:cNvSpPr>
              <a:spLocks noChangeShapeType="1"/>
            </p:cNvSpPr>
            <p:nvPr/>
          </p:nvSpPr>
          <p:spPr bwMode="auto">
            <a:xfrm>
              <a:off x="3716" y="1632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3.33333E-6 -0.1222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10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-0.12778 L 0.25348 -0.12778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9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98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98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2" grpId="0" animBg="1"/>
      <p:bldP spid="98312" grpId="1" animBg="1"/>
      <p:bldP spid="98313" grpId="0" animBg="1"/>
      <p:bldP spid="98314" grpId="0" animBg="1"/>
      <p:bldP spid="98315" grpId="0" animBg="1"/>
      <p:bldP spid="98315" grpId="1" animBg="1"/>
      <p:bldP spid="98316" grpId="0" animBg="1"/>
      <p:bldP spid="98316" grpId="1" animBg="1"/>
      <p:bldP spid="98321" grpId="0" animBg="1"/>
      <p:bldP spid="98321" grpId="1" animBg="1"/>
      <p:bldP spid="983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2800"/>
              <a:t>Deadline Cost Function</a:t>
            </a: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457200" y="3886200"/>
            <a:ext cx="8229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</a:pPr>
            <a:r>
              <a:rPr lang="en-US" sz="2000">
                <a:latin typeface="Comic Sans MS" pitchFamily="66" charset="0"/>
              </a:rPr>
              <a:t>Deadline utility (scaled):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2000">
                <a:latin typeface="Comic Sans MS" pitchFamily="66" charset="0"/>
              </a:rPr>
              <a:t>Success </a:t>
            </a: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before deadline</a:t>
            </a:r>
            <a:r>
              <a:rPr lang="en-US" sz="2000">
                <a:latin typeface="Comic Sans MS" pitchFamily="66" charset="0"/>
              </a:rPr>
              <a:t> – cost </a:t>
            </a: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2000">
                <a:latin typeface="Comic Sans MS" pitchFamily="66" charset="0"/>
              </a:rPr>
              <a:t>Success </a:t>
            </a:r>
            <a:r>
              <a:rPr lang="en-US" sz="2000">
                <a:solidFill>
                  <a:srgbClr val="0000CC"/>
                </a:solidFill>
                <a:latin typeface="Comic Sans MS" pitchFamily="66" charset="0"/>
              </a:rPr>
              <a:t>after deadline   </a:t>
            </a:r>
            <a:r>
              <a:rPr lang="en-US" sz="2000">
                <a:latin typeface="Comic Sans MS" pitchFamily="66" charset="0"/>
              </a:rPr>
              <a:t>– cost </a:t>
            </a:r>
            <a:r>
              <a:rPr lang="en-US" sz="2000">
                <a:solidFill>
                  <a:srgbClr val="0000CC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00356" name="Line 4"/>
          <p:cNvSpPr>
            <a:spLocks noChangeShapeType="1"/>
          </p:cNvSpPr>
          <p:nvPr/>
        </p:nvSpPr>
        <p:spPr bwMode="auto">
          <a:xfrm>
            <a:off x="1625600" y="1479550"/>
            <a:ext cx="0" cy="127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0357" name="Line 5"/>
          <p:cNvSpPr>
            <a:spLocks noChangeShapeType="1"/>
          </p:cNvSpPr>
          <p:nvPr/>
        </p:nvSpPr>
        <p:spPr bwMode="auto">
          <a:xfrm flipH="1">
            <a:off x="1625600" y="2754313"/>
            <a:ext cx="43576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med"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838200" y="1397000"/>
            <a:ext cx="6000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 b="1">
                <a:latin typeface="Arial Narrow" pitchFamily="34" charset="0"/>
              </a:rPr>
              <a:t>Cost</a:t>
            </a:r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 flipV="1">
            <a:off x="1676400" y="2411413"/>
            <a:ext cx="1371600" cy="3048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0360" name="Line 8"/>
          <p:cNvSpPr>
            <a:spLocks noChangeShapeType="1"/>
          </p:cNvSpPr>
          <p:nvPr/>
        </p:nvSpPr>
        <p:spPr bwMode="auto">
          <a:xfrm flipV="1">
            <a:off x="5334000" y="1219200"/>
            <a:ext cx="1371600" cy="3048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0361" name="Line 9"/>
          <p:cNvSpPr>
            <a:spLocks noChangeShapeType="1"/>
          </p:cNvSpPr>
          <p:nvPr/>
        </p:nvSpPr>
        <p:spPr bwMode="auto">
          <a:xfrm>
            <a:off x="3048000" y="1573213"/>
            <a:ext cx="0" cy="1195387"/>
          </a:xfrm>
          <a:prstGeom prst="line">
            <a:avLst/>
          </a:prstGeom>
          <a:noFill/>
          <a:ln w="1905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0362" name="Line 10"/>
          <p:cNvSpPr>
            <a:spLocks noChangeShapeType="1"/>
          </p:cNvSpPr>
          <p:nvPr/>
        </p:nvSpPr>
        <p:spPr bwMode="auto">
          <a:xfrm flipV="1">
            <a:off x="3092450" y="1535113"/>
            <a:ext cx="224155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5800725" y="2782888"/>
            <a:ext cx="6223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 b="1">
                <a:latin typeface="Arial Narrow" pitchFamily="34" charset="0"/>
              </a:rPr>
              <a:t>Time</a:t>
            </a:r>
          </a:p>
        </p:txBody>
      </p:sp>
      <p:sp>
        <p:nvSpPr>
          <p:cNvPr id="100364" name="Line 12"/>
          <p:cNvSpPr>
            <a:spLocks noChangeShapeType="1"/>
          </p:cNvSpPr>
          <p:nvPr/>
        </p:nvSpPr>
        <p:spPr bwMode="auto">
          <a:xfrm flipV="1">
            <a:off x="1600200" y="2705100"/>
            <a:ext cx="14478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0365" name="Text Box 13"/>
          <p:cNvSpPr txBox="1">
            <a:spLocks noChangeArrowheads="1"/>
          </p:cNvSpPr>
          <p:nvPr/>
        </p:nvSpPr>
        <p:spPr bwMode="auto">
          <a:xfrm>
            <a:off x="2867025" y="2782888"/>
            <a:ext cx="12366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>
                <a:solidFill>
                  <a:srgbClr val="0000FF"/>
                </a:solidFill>
                <a:latin typeface="Arial Narrow" pitchFamily="34" charset="0"/>
              </a:rPr>
              <a:t>D (Deadline)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3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/>
      <p:bldP spid="100359" grpId="0" animBg="1"/>
      <p:bldP spid="100360" grpId="0" animBg="1"/>
      <p:bldP spid="10036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154" name="Picture 2" descr="crowd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124200" y="2089150"/>
            <a:ext cx="4343400" cy="3236913"/>
          </a:xfrm>
          <a:noFill/>
          <a:ln/>
        </p:spPr>
      </p:pic>
      <p:pic>
        <p:nvPicPr>
          <p:cNvPr id="177155" name="Picture 3" descr="wi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" y="381000"/>
            <a:ext cx="2438400" cy="2374900"/>
          </a:xfrm>
          <a:noFill/>
          <a:ln/>
        </p:spPr>
      </p:pic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2895600" y="1041400"/>
            <a:ext cx="54594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“Alright people, listen up. The harder you push,</a:t>
            </a:r>
          </a:p>
          <a:p>
            <a:r>
              <a:rPr lang="en-US" sz="2000" i="1"/>
              <a:t>the faster we will all get out of here.”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2286000" y="5562600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Comic Sans MS" pitchFamily="66" charset="0"/>
              </a:rPr>
              <a:t>crowd in post office at tax filing deadline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1752600" y="1524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Comic Sans MS" pitchFamily="66" charset="0"/>
              </a:rPr>
              <a:t>Deadlines: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200"/>
                                        <p:tgtEl>
                                          <p:spTgt spid="177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/>
      <p:bldP spid="1771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About</a:t>
            </a:r>
            <a:endParaRPr lang="en-US" sz="3200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720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400" dirty="0" smtClean="0"/>
              <a:t>Doing Research,  work??</a:t>
            </a:r>
            <a:endParaRPr lang="en-US" sz="2400" dirty="0"/>
          </a:p>
          <a:p>
            <a:pPr>
              <a:lnSpc>
                <a:spcPct val="140000"/>
              </a:lnSpc>
            </a:pPr>
            <a:r>
              <a:rPr lang="en-US" sz="2400" dirty="0" smtClean="0"/>
              <a:t>Flee from a Burning Theatre</a:t>
            </a:r>
            <a:endParaRPr lang="en-US" sz="2400" dirty="0"/>
          </a:p>
          <a:p>
            <a:pPr>
              <a:lnSpc>
                <a:spcPct val="140000"/>
              </a:lnSpc>
            </a:pPr>
            <a:r>
              <a:rPr lang="en-US" sz="2400" dirty="0" smtClean="0"/>
              <a:t>Envy and </a:t>
            </a:r>
            <a:r>
              <a:rPr lang="en-US" sz="2400" dirty="0" err="1" smtClean="0"/>
              <a:t>Makespan</a:t>
            </a:r>
            <a:endParaRPr lang="en-US" sz="2400" dirty="0" smtClean="0"/>
          </a:p>
          <a:p>
            <a:pPr>
              <a:lnSpc>
                <a:spcPct val="140000"/>
              </a:lnSpc>
            </a:pPr>
            <a:r>
              <a:rPr lang="en-US" sz="2400" dirty="0" smtClean="0"/>
              <a:t>Network design games</a:t>
            </a:r>
          </a:p>
          <a:p>
            <a:pPr>
              <a:lnSpc>
                <a:spcPct val="140000"/>
              </a:lnSpc>
            </a:pPr>
            <a:r>
              <a:rPr lang="en-US" sz="2400" dirty="0" smtClean="0"/>
              <a:t>Combinatorial Auctions </a:t>
            </a:r>
            <a:endParaRPr lang="en-US" sz="1800" dirty="0"/>
          </a:p>
          <a:p>
            <a:pPr>
              <a:lnSpc>
                <a:spcPct val="140000"/>
              </a:lnSpc>
            </a:pP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2800"/>
              <a:t>2 agents 1 Slot before deadline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Suppose a non-blocking equilibrium exist: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Transmission probability:</a:t>
            </a:r>
            <a:r>
              <a:rPr lang="en-US" sz="1800" i="1">
                <a:latin typeface="Times New Roman" pitchFamily="18" charset="0"/>
              </a:rPr>
              <a:t> q &lt; 1</a:t>
            </a:r>
            <a:endParaRPr lang="en-US" sz="1800" i="1" baseline="-25000">
              <a:latin typeface="Times New Roman" pitchFamily="18" charset="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572000" y="5257800"/>
            <a:ext cx="10096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 sz="1600" b="1">
                <a:latin typeface="Comic Sans MS" pitchFamily="66" charset="0"/>
              </a:rPr>
              <a:t>Deadline</a:t>
            </a:r>
          </a:p>
        </p:txBody>
      </p:sp>
      <p:sp>
        <p:nvSpPr>
          <p:cNvPr id="102405" name="Oval 5"/>
          <p:cNvSpPr>
            <a:spLocks noChangeArrowheads="1"/>
          </p:cNvSpPr>
          <p:nvPr/>
        </p:nvSpPr>
        <p:spPr bwMode="auto">
          <a:xfrm flipV="1">
            <a:off x="2706688" y="5219700"/>
            <a:ext cx="76200" cy="7620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6" name="Oval 6"/>
          <p:cNvSpPr>
            <a:spLocks noChangeArrowheads="1"/>
          </p:cNvSpPr>
          <p:nvPr/>
        </p:nvSpPr>
        <p:spPr bwMode="auto">
          <a:xfrm flipV="1">
            <a:off x="2884488" y="5219700"/>
            <a:ext cx="76200" cy="76200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Oval 7"/>
          <p:cNvSpPr>
            <a:spLocks noChangeArrowheads="1"/>
          </p:cNvSpPr>
          <p:nvPr/>
        </p:nvSpPr>
        <p:spPr bwMode="auto">
          <a:xfrm flipV="1">
            <a:off x="2500298" y="5214950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408" name="Picture 8" descr="B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7325" y="5465763"/>
            <a:ext cx="738188" cy="1316037"/>
          </a:xfrm>
          <a:prstGeom prst="rect">
            <a:avLst/>
          </a:prstGeom>
          <a:noFill/>
        </p:spPr>
      </p:pic>
      <p:pic>
        <p:nvPicPr>
          <p:cNvPr id="102409" name="Picture 9" descr="lis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84313" y="5467350"/>
            <a:ext cx="1238250" cy="1238250"/>
          </a:xfrm>
          <a:prstGeom prst="rect">
            <a:avLst/>
          </a:prstGeom>
          <a:noFill/>
        </p:spPr>
      </p:pic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457200" y="26670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</a:pPr>
            <a:r>
              <a:rPr lang="en-US" sz="2000">
                <a:latin typeface="Comic Sans MS" pitchFamily="66" charset="0"/>
              </a:rPr>
              <a:t>Let Lisa play according to protocol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</a:pPr>
            <a:r>
              <a:rPr lang="en-US" sz="2000">
                <a:latin typeface="Comic Sans MS" pitchFamily="66" charset="0"/>
              </a:rPr>
              <a:t>If Bart plays: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2000">
                <a:solidFill>
                  <a:srgbClr val="FF3300"/>
                </a:solidFill>
                <a:latin typeface="Comic Sans MS" pitchFamily="66" charset="0"/>
              </a:rPr>
              <a:t>Quiescent:</a:t>
            </a:r>
            <a:r>
              <a:rPr lang="en-US" sz="2000">
                <a:latin typeface="Comic Sans MS" pitchFamily="66" charset="0"/>
              </a:rPr>
              <a:t> cost is </a:t>
            </a:r>
            <a:r>
              <a:rPr lang="en-US" sz="2000">
                <a:latin typeface="Times New Roman" pitchFamily="18" charset="0"/>
              </a:rPr>
              <a:t>1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2000">
                <a:solidFill>
                  <a:srgbClr val="FF3300"/>
                </a:solidFill>
                <a:latin typeface="Comic Sans MS" pitchFamily="66" charset="0"/>
              </a:rPr>
              <a:t>Transmit: </a:t>
            </a:r>
            <a:r>
              <a:rPr lang="en-US" sz="2000">
                <a:latin typeface="Comic Sans MS" pitchFamily="66" charset="0"/>
              </a:rPr>
              <a:t>expected cost is</a:t>
            </a:r>
            <a:r>
              <a:rPr lang="en-US" sz="2000" i="1">
                <a:latin typeface="Times New Roman" pitchFamily="18" charset="0"/>
              </a:rPr>
              <a:t> q</a:t>
            </a:r>
          </a:p>
        </p:txBody>
      </p:sp>
      <p:sp>
        <p:nvSpPr>
          <p:cNvPr id="102411" name="AutoShape 11"/>
          <p:cNvSpPr>
            <a:spLocks noChangeArrowheads="1"/>
          </p:cNvSpPr>
          <p:nvPr/>
        </p:nvSpPr>
        <p:spPr bwMode="auto">
          <a:xfrm>
            <a:off x="1066800" y="2590800"/>
            <a:ext cx="7162800" cy="838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2800">
                <a:latin typeface="Comic Sans MS" pitchFamily="66" charset="0"/>
              </a:rPr>
              <a:t>Non-blocking equilibrium does not exists</a:t>
            </a:r>
            <a:endParaRPr lang="en-US" sz="2000"/>
          </a:p>
        </p:txBody>
      </p:sp>
      <p:sp>
        <p:nvSpPr>
          <p:cNvPr id="102412" name="Line 12"/>
          <p:cNvSpPr>
            <a:spLocks noChangeShapeType="1"/>
          </p:cNvSpPr>
          <p:nvPr/>
        </p:nvSpPr>
        <p:spPr bwMode="auto">
          <a:xfrm>
            <a:off x="5105400" y="4062413"/>
            <a:ext cx="0" cy="1195387"/>
          </a:xfrm>
          <a:prstGeom prst="line">
            <a:avLst/>
          </a:prstGeom>
          <a:noFill/>
          <a:ln w="1905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2413" name="Line 13"/>
          <p:cNvSpPr>
            <a:spLocks noChangeShapeType="1"/>
          </p:cNvSpPr>
          <p:nvPr/>
        </p:nvSpPr>
        <p:spPr bwMode="auto">
          <a:xfrm flipV="1">
            <a:off x="5149850" y="4024313"/>
            <a:ext cx="224155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2414" name="Line 14"/>
          <p:cNvSpPr>
            <a:spLocks noChangeShapeType="1"/>
          </p:cNvSpPr>
          <p:nvPr/>
        </p:nvSpPr>
        <p:spPr bwMode="auto">
          <a:xfrm>
            <a:off x="3276600" y="5257800"/>
            <a:ext cx="18288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oval" w="med" len="med"/>
            <a:tailEnd type="oval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2415" name="AutoShape 15"/>
          <p:cNvSpPr>
            <a:spLocks noChangeArrowheads="1"/>
          </p:cNvSpPr>
          <p:nvPr/>
        </p:nvSpPr>
        <p:spPr bwMode="auto">
          <a:xfrm>
            <a:off x="5715000" y="4343400"/>
            <a:ext cx="3124200" cy="990600"/>
          </a:xfrm>
          <a:prstGeom prst="wedgeRoundRectCallout">
            <a:avLst>
              <a:gd name="adj1" fmla="val -119866"/>
              <a:gd name="adj2" fmla="val 112819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2400">
                <a:latin typeface="Comic Sans MS" pitchFamily="66" charset="0"/>
              </a:rPr>
              <a:t>Transmit is dominant strategy</a:t>
            </a:r>
          </a:p>
        </p:txBody>
      </p:sp>
      <p:sp>
        <p:nvSpPr>
          <p:cNvPr id="102416" name="Text Box 16"/>
          <p:cNvSpPr txBox="1">
            <a:spLocks noChangeArrowheads="1"/>
          </p:cNvSpPr>
          <p:nvPr/>
        </p:nvSpPr>
        <p:spPr bwMode="auto">
          <a:xfrm>
            <a:off x="3573463" y="5272088"/>
            <a:ext cx="8747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>
                <a:solidFill>
                  <a:srgbClr val="0000FF"/>
                </a:solidFill>
                <a:latin typeface="Arial Narrow" pitchFamily="34" charset="0"/>
              </a:rPr>
              <a:t>Slot #17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0" grpId="0" autoUpdateAnimBg="0"/>
      <p:bldP spid="102411" grpId="0" animBg="1"/>
      <p:bldP spid="1024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2800"/>
              <a:t>Deadline Cost – Few slots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1905000"/>
          </a:xfrm>
          <a:ln>
            <a:solidFill>
              <a:schemeClr val="accent2"/>
            </a:solidFill>
          </a:ln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US" sz="2400" dirty="0">
                <a:solidFill>
                  <a:srgbClr val="FF3300"/>
                </a:solidFill>
              </a:rPr>
              <a:t>Theorem:</a:t>
            </a:r>
            <a:r>
              <a:rPr lang="en-US" sz="2400" dirty="0"/>
              <a:t> In a symmetric equilibrium, whenever there are	</a:t>
            </a:r>
            <a:r>
              <a:rPr lang="en-US" sz="2400" dirty="0">
                <a:solidFill>
                  <a:srgbClr val="FF0000"/>
                </a:solidFill>
              </a:rPr>
              <a:t>more agents than time slots </a:t>
            </a:r>
            <a:r>
              <a:rPr lang="en-US" sz="2400" dirty="0"/>
              <a:t>until deadline,</a:t>
            </a:r>
            <a:br>
              <a:rPr lang="en-US" sz="2400" dirty="0"/>
            </a:br>
            <a:r>
              <a:rPr lang="en-US" sz="2400" dirty="0"/>
              <a:t>agents transmit (transmission probability 1)</a:t>
            </a: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457200" y="4343400"/>
            <a:ext cx="8229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400">
                <a:solidFill>
                  <a:srgbClr val="FF3300"/>
                </a:solidFill>
                <a:latin typeface="Comic Sans MS" pitchFamily="66" charset="0"/>
              </a:rPr>
              <a:t>Proof: </a:t>
            </a:r>
            <a:r>
              <a:rPr lang="en-US" sz="2400">
                <a:latin typeface="Comic Sans MS" pitchFamily="66" charset="0"/>
              </a:rPr>
              <a:t>By backward induction (on the time </a:t>
            </a:r>
            <a:r>
              <a:rPr lang="en-US" sz="2400" i="1">
                <a:latin typeface="Times New Roman" pitchFamily="18" charset="0"/>
              </a:rPr>
              <a:t>t</a:t>
            </a:r>
            <a:r>
              <a:rPr lang="en-US" sz="2400">
                <a:latin typeface="Comic Sans MS" pitchFamily="66" charset="0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2000">
                <a:latin typeface="Comic Sans MS" pitchFamily="66" charset="0"/>
              </a:rPr>
              <a:t>At any time more agents than time slots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2000">
                <a:latin typeface="Comic Sans MS" pitchFamily="66" charset="0"/>
              </a:rPr>
              <a:t>At times </a:t>
            </a:r>
            <a:r>
              <a:rPr lang="en-US" sz="2000" i="1">
                <a:latin typeface="Times New Roman" pitchFamily="18" charset="0"/>
              </a:rPr>
              <a:t>t’&gt;t</a:t>
            </a:r>
            <a:r>
              <a:rPr lang="en-US" sz="2000">
                <a:latin typeface="Comic Sans MS" pitchFamily="66" charset="0"/>
              </a:rPr>
              <a:t> no successful transmission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2000">
                <a:latin typeface="Comic Sans MS" pitchFamily="66" charset="0"/>
              </a:rPr>
              <a:t>“Fight” for the chance to succeed</a:t>
            </a:r>
            <a:r>
              <a:rPr lang="en-US" sz="280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2800"/>
              <a:t>Finite horizon Prisoners Dilemma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2286000"/>
          </a:xfrm>
        </p:spPr>
        <p:txBody>
          <a:bodyPr/>
          <a:lstStyle/>
          <a:p>
            <a:r>
              <a:rPr lang="en-US" sz="2000"/>
              <a:t>Deadline reminds us of finite horizon prisoner’s dilemma </a:t>
            </a:r>
          </a:p>
          <a:p>
            <a:endParaRPr lang="en-US" sz="2000"/>
          </a:p>
          <a:p>
            <a:r>
              <a:rPr lang="en-US" sz="2000"/>
              <a:t>Defect the last game played</a:t>
            </a:r>
          </a:p>
          <a:p>
            <a:endParaRPr lang="en-US" sz="2000"/>
          </a:p>
          <a:p>
            <a:r>
              <a:rPr lang="en-US" sz="2000"/>
              <a:t>Inductively, no cooperation on any game</a:t>
            </a:r>
          </a:p>
          <a:p>
            <a:endParaRPr lang="en-US" sz="2000"/>
          </a:p>
        </p:txBody>
      </p:sp>
      <p:sp>
        <p:nvSpPr>
          <p:cNvPr id="106500" name="AutoShape 4"/>
          <p:cNvSpPr>
            <a:spLocks noChangeArrowheads="1"/>
          </p:cNvSpPr>
          <p:nvPr/>
        </p:nvSpPr>
        <p:spPr bwMode="auto">
          <a:xfrm>
            <a:off x="1752600" y="4267200"/>
            <a:ext cx="5638800" cy="533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2400">
                <a:latin typeface="Comic Sans MS" pitchFamily="66" charset="0"/>
              </a:rPr>
              <a:t>Not our case: successful agents leave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2800"/>
              <a:t>Deadline Analysis: 2 Agents 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33400"/>
          </a:xfrm>
        </p:spPr>
        <p:txBody>
          <a:bodyPr/>
          <a:lstStyle/>
          <a:p>
            <a:r>
              <a:rPr lang="en-US" sz="2000"/>
              <a:t>2 time slots left</a:t>
            </a:r>
          </a:p>
        </p:txBody>
      </p:sp>
      <p:sp>
        <p:nvSpPr>
          <p:cNvPr id="108548" name="Line 4"/>
          <p:cNvSpPr>
            <a:spLocks noChangeShapeType="1"/>
          </p:cNvSpPr>
          <p:nvPr/>
        </p:nvSpPr>
        <p:spPr bwMode="auto">
          <a:xfrm>
            <a:off x="3392488" y="3200400"/>
            <a:ext cx="1828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oval" w="med" len="med"/>
            <a:tailEnd type="oval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8549" name="Line 5"/>
          <p:cNvSpPr>
            <a:spLocks noChangeShapeType="1"/>
          </p:cNvSpPr>
          <p:nvPr/>
        </p:nvSpPr>
        <p:spPr bwMode="auto">
          <a:xfrm>
            <a:off x="5221288" y="3200400"/>
            <a:ext cx="1828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oval" w="med" len="med"/>
            <a:tailEnd type="oval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6958013" y="3290888"/>
            <a:ext cx="10969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>
                <a:latin typeface="Comic Sans MS" pitchFamily="66" charset="0"/>
              </a:rPr>
              <a:t>Deadline</a:t>
            </a:r>
          </a:p>
        </p:txBody>
      </p:sp>
      <p:pic>
        <p:nvPicPr>
          <p:cNvPr id="108552" name="Picture 8" descr="B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993900"/>
            <a:ext cx="738188" cy="1316038"/>
          </a:xfrm>
          <a:prstGeom prst="rect">
            <a:avLst/>
          </a:prstGeom>
          <a:noFill/>
        </p:spPr>
      </p:pic>
      <p:pic>
        <p:nvPicPr>
          <p:cNvPr id="108553" name="Picture 9" descr="lis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50" y="1905000"/>
            <a:ext cx="1238250" cy="1238250"/>
          </a:xfrm>
          <a:prstGeom prst="rect">
            <a:avLst/>
          </a:prstGeom>
          <a:noFill/>
        </p:spPr>
      </p:pic>
      <p:sp>
        <p:nvSpPr>
          <p:cNvPr id="108554" name="Rectangle 10"/>
          <p:cNvSpPr>
            <a:spLocks noChangeArrowheads="1"/>
          </p:cNvSpPr>
          <p:nvPr/>
        </p:nvSpPr>
        <p:spPr bwMode="auto">
          <a:xfrm>
            <a:off x="457200" y="41910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</a:pPr>
            <a:r>
              <a:rPr lang="en-US" sz="2000">
                <a:latin typeface="Comic Sans MS" pitchFamily="66" charset="0"/>
              </a:rPr>
              <a:t>Bart plays quiescent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2000">
                <a:latin typeface="Comic Sans MS" pitchFamily="66" charset="0"/>
              </a:rPr>
              <a:t>With probability</a:t>
            </a:r>
            <a:r>
              <a:rPr lang="en-US" sz="2000" i="1">
                <a:latin typeface="Comic Sans MS" pitchFamily="66" charset="0"/>
              </a:rPr>
              <a:t> </a:t>
            </a:r>
            <a:r>
              <a:rPr lang="en-US" sz="2000" i="1">
                <a:latin typeface="Times New Roman" pitchFamily="18" charset="0"/>
              </a:rPr>
              <a:t>q</a:t>
            </a:r>
            <a:r>
              <a:rPr lang="en-US" sz="2000" i="1">
                <a:latin typeface="Comic Sans MS" pitchFamily="66" charset="0"/>
              </a:rPr>
              <a:t> </a:t>
            </a:r>
            <a:r>
              <a:rPr lang="en-US" sz="2000">
                <a:latin typeface="Comic Sans MS" pitchFamily="66" charset="0"/>
              </a:rPr>
              <a:t>Lisa will transmit and leave</a:t>
            </a:r>
          </a:p>
        </p:txBody>
      </p:sp>
      <p:sp>
        <p:nvSpPr>
          <p:cNvPr id="108555" name="Rectangle 11"/>
          <p:cNvSpPr>
            <a:spLocks noChangeArrowheads="1"/>
          </p:cNvSpPr>
          <p:nvPr/>
        </p:nvSpPr>
        <p:spPr bwMode="auto">
          <a:xfrm>
            <a:off x="2971800" y="59436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</a:pPr>
            <a:r>
              <a:rPr lang="en-US" sz="2800" i="1">
                <a:latin typeface="Times New Roman" pitchFamily="18" charset="0"/>
              </a:rPr>
              <a:t>q = 1-q  </a:t>
            </a:r>
            <a:r>
              <a:rPr lang="en-US" sz="2800" i="1">
                <a:latin typeface="cmsy10" pitchFamily="34" charset="0"/>
              </a:rPr>
              <a:t>)</a:t>
            </a:r>
            <a:r>
              <a:rPr lang="en-US" sz="2800" i="1">
                <a:latin typeface="Times New Roman" pitchFamily="18" charset="0"/>
                <a:sym typeface="Wingdings" pitchFamily="2" charset="2"/>
              </a:rPr>
              <a:t>  q = ½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108556" name="Rectangle 12"/>
          <p:cNvSpPr>
            <a:spLocks noChangeArrowheads="1"/>
          </p:cNvSpPr>
          <p:nvPr/>
        </p:nvSpPr>
        <p:spPr bwMode="auto">
          <a:xfrm>
            <a:off x="2667000" y="2743200"/>
            <a:ext cx="83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8000">
                <a:solidFill>
                  <a:srgbClr val="00C400"/>
                </a:solidFill>
                <a:latin typeface="Comic Sans MS" pitchFamily="66" charset="0"/>
                <a:sym typeface="Wingdings" pitchFamily="2" charset="2"/>
              </a:rPr>
              <a:t></a:t>
            </a:r>
            <a:endParaRPr lang="en-US" sz="8000">
              <a:solidFill>
                <a:srgbClr val="00C400"/>
              </a:solidFill>
              <a:latin typeface="Comic Sans MS" pitchFamily="66" charset="0"/>
            </a:endParaRPr>
          </a:p>
        </p:txBody>
      </p:sp>
      <p:sp>
        <p:nvSpPr>
          <p:cNvPr id="108557" name="Rectangle 13"/>
          <p:cNvSpPr>
            <a:spLocks noChangeArrowheads="1"/>
          </p:cNvSpPr>
          <p:nvPr/>
        </p:nvSpPr>
        <p:spPr bwMode="auto">
          <a:xfrm>
            <a:off x="457200" y="51054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</a:pPr>
            <a:r>
              <a:rPr lang="en-US" sz="2000">
                <a:latin typeface="Comic Sans MS" pitchFamily="66" charset="0"/>
              </a:rPr>
              <a:t>Bart plays transmit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2000">
                <a:latin typeface="Comic Sans MS" pitchFamily="66" charset="0"/>
              </a:rPr>
              <a:t>With probability</a:t>
            </a:r>
            <a:r>
              <a:rPr lang="en-US" sz="2000" i="1">
                <a:latin typeface="Comic Sans MS" pitchFamily="66" charset="0"/>
              </a:rPr>
              <a:t> </a:t>
            </a:r>
            <a:r>
              <a:rPr lang="en-US" sz="2000" i="1">
                <a:latin typeface="Times New Roman" pitchFamily="18" charset="0"/>
              </a:rPr>
              <a:t>1-q</a:t>
            </a:r>
            <a:r>
              <a:rPr lang="en-US" sz="2000" i="1">
                <a:latin typeface="Comic Sans MS" pitchFamily="66" charset="0"/>
              </a:rPr>
              <a:t> </a:t>
            </a:r>
            <a:r>
              <a:rPr lang="en-US" sz="2000">
                <a:latin typeface="Comic Sans MS" pitchFamily="66" charset="0"/>
              </a:rPr>
              <a:t>Lisa will play quiescent</a:t>
            </a:r>
          </a:p>
        </p:txBody>
      </p:sp>
      <p:sp>
        <p:nvSpPr>
          <p:cNvPr id="108558" name="Rectangle 14"/>
          <p:cNvSpPr>
            <a:spLocks noChangeArrowheads="1"/>
          </p:cNvSpPr>
          <p:nvPr/>
        </p:nvSpPr>
        <p:spPr bwMode="auto">
          <a:xfrm>
            <a:off x="1676400" y="2743200"/>
            <a:ext cx="83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8000">
                <a:solidFill>
                  <a:srgbClr val="00C400"/>
                </a:solidFill>
                <a:latin typeface="Comic Sans MS" pitchFamily="66" charset="0"/>
                <a:sym typeface="Wingdings" pitchFamily="2" charset="2"/>
              </a:rPr>
              <a:t></a:t>
            </a:r>
            <a:endParaRPr lang="en-US" sz="8000">
              <a:solidFill>
                <a:srgbClr val="00C400"/>
              </a:solidFill>
              <a:latin typeface="Comic Sans MS" pitchFamily="66" charset="0"/>
            </a:endParaRP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3802063" y="3352800"/>
            <a:ext cx="8747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>
                <a:solidFill>
                  <a:srgbClr val="0000FF"/>
                </a:solidFill>
                <a:latin typeface="Arial Narrow" pitchFamily="34" charset="0"/>
              </a:rPr>
              <a:t>Slot #16</a:t>
            </a:r>
          </a:p>
        </p:txBody>
      </p:sp>
      <p:sp>
        <p:nvSpPr>
          <p:cNvPr id="108560" name="Text Box 16"/>
          <p:cNvSpPr txBox="1">
            <a:spLocks noChangeArrowheads="1"/>
          </p:cNvSpPr>
          <p:nvPr/>
        </p:nvSpPr>
        <p:spPr bwMode="auto">
          <a:xfrm>
            <a:off x="5602288" y="3352800"/>
            <a:ext cx="8747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>
                <a:solidFill>
                  <a:srgbClr val="0000FF"/>
                </a:solidFill>
                <a:latin typeface="Arial Narrow" pitchFamily="34" charset="0"/>
              </a:rPr>
              <a:t>Slot #17</a:t>
            </a:r>
          </a:p>
        </p:txBody>
      </p:sp>
      <p:sp>
        <p:nvSpPr>
          <p:cNvPr id="108561" name="Line 17"/>
          <p:cNvSpPr>
            <a:spLocks noChangeShapeType="1"/>
          </p:cNvSpPr>
          <p:nvPr/>
        </p:nvSpPr>
        <p:spPr bwMode="auto">
          <a:xfrm>
            <a:off x="7038975" y="1990725"/>
            <a:ext cx="0" cy="1195388"/>
          </a:xfrm>
          <a:prstGeom prst="line">
            <a:avLst/>
          </a:prstGeom>
          <a:noFill/>
          <a:ln w="19050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8562" name="Line 18"/>
          <p:cNvSpPr>
            <a:spLocks noChangeShapeType="1"/>
          </p:cNvSpPr>
          <p:nvPr/>
        </p:nvSpPr>
        <p:spPr bwMode="auto">
          <a:xfrm flipV="1">
            <a:off x="7083425" y="1952625"/>
            <a:ext cx="1325563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08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nimBg="1"/>
      <p:bldP spid="108548" grpId="1" animBg="1"/>
      <p:bldP spid="108554" grpId="0"/>
      <p:bldP spid="108555" grpId="0"/>
      <p:bldP spid="108556" grpId="0"/>
      <p:bldP spid="108556" grpId="1"/>
      <p:bldP spid="108557" grpId="0"/>
      <p:bldP spid="108558" grpId="0"/>
      <p:bldP spid="108559" grpId="0"/>
      <p:bldP spid="108559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rtl="0"/>
            <a:r>
              <a:rPr lang="en-US" sz="2800"/>
              <a:t>Deadline: non-blocking Equilibrium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1905000"/>
          </a:xfrm>
          <a:ln>
            <a:solidFill>
              <a:schemeClr val="accent2"/>
            </a:solidFill>
          </a:ln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US" sz="2400" dirty="0">
                <a:solidFill>
                  <a:srgbClr val="FF3300"/>
                </a:solidFill>
              </a:rPr>
              <a:t>Theorem:</a:t>
            </a:r>
            <a:r>
              <a:rPr lang="en-US" sz="2400" dirty="0"/>
              <a:t> There exists a symmetric equilibrium, such that whenever there are </a:t>
            </a:r>
            <a:r>
              <a:rPr lang="en-US" sz="2400" dirty="0">
                <a:solidFill>
                  <a:srgbClr val="FF0000"/>
                </a:solidFill>
              </a:rPr>
              <a:t>at least as many time slots as agents</a:t>
            </a:r>
            <a:r>
              <a:rPr lang="en-US" sz="2400" dirty="0"/>
              <a:t>, transmission probability is less than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2800"/>
              <a:t>Solving with MATHEMATICA</a:t>
            </a:r>
          </a:p>
        </p:txBody>
      </p:sp>
      <p:sp>
        <p:nvSpPr>
          <p:cNvPr id="178190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696200" cy="9302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i="1" dirty="0">
                <a:solidFill>
                  <a:schemeClr val="bg2"/>
                </a:solidFill>
                <a:latin typeface="Times New Roman" pitchFamily="18" charset="0"/>
              </a:rPr>
              <a:t>q</a:t>
            </a:r>
            <a:r>
              <a:rPr lang="en-US" i="1" baseline="-25000" dirty="0">
                <a:solidFill>
                  <a:schemeClr val="bg2"/>
                </a:solidFill>
                <a:latin typeface="Times New Roman" pitchFamily="18" charset="0"/>
              </a:rPr>
              <a:t>20</a:t>
            </a:r>
            <a:r>
              <a:rPr lang="en-US" sz="2400" i="1" dirty="0">
                <a:solidFill>
                  <a:schemeClr val="bg2"/>
                </a:solidFill>
                <a:latin typeface="Times New Roman" pitchFamily="18" charset="0"/>
              </a:rPr>
              <a:t>(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</a:rPr>
              <a:t>t</a:t>
            </a:r>
            <a:r>
              <a:rPr lang="en-US" sz="2400" i="1" dirty="0">
                <a:solidFill>
                  <a:schemeClr val="bg2"/>
                </a:solidFill>
                <a:latin typeface="Times New Roman" pitchFamily="18" charset="0"/>
              </a:rPr>
              <a:t>)</a:t>
            </a:r>
            <a:r>
              <a:rPr lang="en-US" sz="2400" dirty="0"/>
              <a:t>: Transmission probability when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</a:rPr>
              <a:t>20</a:t>
            </a:r>
            <a:r>
              <a:rPr lang="en-US" sz="2400" dirty="0"/>
              <a:t> agents are pending as a function of the  time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400" dirty="0"/>
              <a:t>, in equilibrium</a:t>
            </a:r>
          </a:p>
        </p:txBody>
      </p:sp>
      <p:pic>
        <p:nvPicPr>
          <p:cNvPr id="178200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141538"/>
            <a:ext cx="7086600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8181" name="Text Box 5"/>
          <p:cNvSpPr txBox="1">
            <a:spLocks noChangeArrowheads="1"/>
          </p:cNvSpPr>
          <p:nvPr/>
        </p:nvSpPr>
        <p:spPr bwMode="auto">
          <a:xfrm>
            <a:off x="8369300" y="6034088"/>
            <a:ext cx="6223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 b="1">
                <a:latin typeface="Arial Narrow" pitchFamily="34" charset="0"/>
              </a:rPr>
              <a:t>Time</a:t>
            </a:r>
          </a:p>
        </p:txBody>
      </p:sp>
      <p:sp>
        <p:nvSpPr>
          <p:cNvPr id="178182" name="Text Box 6"/>
          <p:cNvSpPr txBox="1">
            <a:spLocks noChangeArrowheads="1"/>
          </p:cNvSpPr>
          <p:nvPr/>
        </p:nvSpPr>
        <p:spPr bwMode="auto">
          <a:xfrm>
            <a:off x="76200" y="1752600"/>
            <a:ext cx="17272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/>
            <a:r>
              <a:rPr lang="en-US" b="1">
                <a:latin typeface="Arial Narrow" pitchFamily="34" charset="0"/>
              </a:rPr>
              <a:t>Transmission</a:t>
            </a:r>
          </a:p>
          <a:p>
            <a:pPr rtl="1"/>
            <a:r>
              <a:rPr lang="en-US" b="1">
                <a:latin typeface="Arial Narrow" pitchFamily="34" charset="0"/>
              </a:rPr>
              <a:t>Probability</a:t>
            </a:r>
          </a:p>
        </p:txBody>
      </p:sp>
      <p:sp>
        <p:nvSpPr>
          <p:cNvPr id="178184" name="Text Box 8"/>
          <p:cNvSpPr txBox="1">
            <a:spLocks noChangeArrowheads="1"/>
          </p:cNvSpPr>
          <p:nvPr/>
        </p:nvSpPr>
        <p:spPr bwMode="auto">
          <a:xfrm>
            <a:off x="7410450" y="6324600"/>
            <a:ext cx="1200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 sz="2400" b="1">
                <a:latin typeface="Arial Narrow" pitchFamily="34" charset="0"/>
              </a:rPr>
              <a:t>deadline</a:t>
            </a:r>
          </a:p>
        </p:txBody>
      </p:sp>
      <p:sp>
        <p:nvSpPr>
          <p:cNvPr id="178195" name="AutoShape 19"/>
          <p:cNvSpPr>
            <a:spLocks/>
          </p:cNvSpPr>
          <p:nvPr/>
        </p:nvSpPr>
        <p:spPr bwMode="auto">
          <a:xfrm rot="5400000">
            <a:off x="7048500" y="1181100"/>
            <a:ext cx="685800" cy="1371600"/>
          </a:xfrm>
          <a:prstGeom prst="leftBrace">
            <a:avLst>
              <a:gd name="adj1" fmla="val 16667"/>
              <a:gd name="adj2" fmla="val 49995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96" name="Text Box 20"/>
          <p:cNvSpPr txBox="1">
            <a:spLocks noChangeArrowheads="1"/>
          </p:cNvSpPr>
          <p:nvPr/>
        </p:nvSpPr>
        <p:spPr bwMode="auto">
          <a:xfrm>
            <a:off x="7131050" y="1878013"/>
            <a:ext cx="4381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19</a:t>
            </a:r>
            <a:endParaRPr lang="en-US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78202" name="Text Box 26"/>
          <p:cNvSpPr txBox="1">
            <a:spLocks noChangeArrowheads="1"/>
          </p:cNvSpPr>
          <p:nvPr/>
        </p:nvSpPr>
        <p:spPr bwMode="auto">
          <a:xfrm>
            <a:off x="966788" y="5830888"/>
            <a:ext cx="52863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 sz="1400">
                <a:solidFill>
                  <a:srgbClr val="0000FF"/>
                </a:solidFill>
              </a:rPr>
              <a:t>0.05</a:t>
            </a:r>
            <a:endParaRPr lang="en-US" sz="1200">
              <a:solidFill>
                <a:srgbClr val="0000FF"/>
              </a:solidFill>
            </a:endParaRPr>
          </a:p>
        </p:txBody>
      </p:sp>
      <p:sp>
        <p:nvSpPr>
          <p:cNvPr id="178203" name="Line 27"/>
          <p:cNvSpPr>
            <a:spLocks noChangeShapeType="1"/>
          </p:cNvSpPr>
          <p:nvPr/>
        </p:nvSpPr>
        <p:spPr bwMode="auto">
          <a:xfrm flipH="1">
            <a:off x="8077200" y="1938338"/>
            <a:ext cx="17463" cy="4233862"/>
          </a:xfrm>
          <a:prstGeom prst="line">
            <a:avLst/>
          </a:prstGeom>
          <a:noFill/>
          <a:ln w="19050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7162800" y="2276475"/>
            <a:ext cx="1828800" cy="1066800"/>
            <a:chOff x="4272" y="1968"/>
            <a:chExt cx="1104" cy="528"/>
          </a:xfrm>
        </p:grpSpPr>
        <p:sp>
          <p:nvSpPr>
            <p:cNvPr id="178198" name="Line 22"/>
            <p:cNvSpPr>
              <a:spLocks noChangeShapeType="1"/>
            </p:cNvSpPr>
            <p:nvPr/>
          </p:nvSpPr>
          <p:spPr bwMode="auto">
            <a:xfrm flipH="1" flipV="1">
              <a:off x="4272" y="1968"/>
              <a:ext cx="528" cy="28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8199" name="AutoShape 23"/>
            <p:cNvSpPr>
              <a:spLocks noChangeArrowheads="1"/>
            </p:cNvSpPr>
            <p:nvPr/>
          </p:nvSpPr>
          <p:spPr bwMode="auto">
            <a:xfrm>
              <a:off x="4608" y="2208"/>
              <a:ext cx="768" cy="28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/>
                <a:t>Blocking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2800"/>
              <a:t>Solving with MATHEMATICA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7125"/>
            <a:ext cx="7696200" cy="9302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en-US" i="1" baseline="-25000" dirty="0" err="1">
                <a:solidFill>
                  <a:srgbClr val="FF0000"/>
                </a:solidFill>
                <a:latin typeface="Times New Roman" pitchFamily="18" charset="0"/>
              </a:rPr>
              <a:t>k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(4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</a:rPr>
              <a:t>k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)</a:t>
            </a:r>
            <a:r>
              <a:rPr lang="en-US" sz="2400" dirty="0"/>
              <a:t>: Transmission probability when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</a:rPr>
              <a:t>k</a:t>
            </a:r>
            <a:r>
              <a:rPr lang="en-US" sz="2400" dirty="0"/>
              <a:t> agents are pending at time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4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</a:rPr>
              <a:t>k</a:t>
            </a:r>
            <a:r>
              <a:rPr lang="en-US" sz="2400" dirty="0"/>
              <a:t>, before deadline, in equilibrium</a:t>
            </a:r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7588250" y="6324600"/>
            <a:ext cx="946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 b="1">
                <a:latin typeface="Arial Narrow" pitchFamily="34" charset="0"/>
              </a:rPr>
              <a:t># agents</a:t>
            </a:r>
          </a:p>
        </p:txBody>
      </p:sp>
      <p:pic>
        <p:nvPicPr>
          <p:cNvPr id="180244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2667000"/>
            <a:ext cx="64770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0250" name="Picture 2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14550" y="2973388"/>
            <a:ext cx="313848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2800"/>
              <a:t>Efficiency of a linear deadline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3276600"/>
          </a:xfrm>
          <a:ln>
            <a:solidFill>
              <a:schemeClr val="bg2"/>
            </a:solidFill>
          </a:ln>
        </p:spPr>
        <p:txBody>
          <a:bodyPr/>
          <a:lstStyle/>
          <a:p>
            <a:pPr>
              <a:lnSpc>
                <a:spcPct val="125000"/>
              </a:lnSpc>
              <a:buFontTx/>
              <a:buNone/>
            </a:pPr>
            <a:r>
              <a:rPr lang="en-US" sz="2400" dirty="0">
                <a:solidFill>
                  <a:srgbClr val="FF0000"/>
                </a:solidFill>
              </a:rPr>
              <a:t>Theorem</a:t>
            </a:r>
            <a:r>
              <a:rPr lang="en-US" sz="2400" dirty="0">
                <a:solidFill>
                  <a:schemeClr val="bg2"/>
                </a:solidFill>
              </a:rPr>
              <a:t>:</a:t>
            </a:r>
            <a:r>
              <a:rPr lang="en-US" sz="2400" dirty="0"/>
              <a:t>  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US" sz="2400" dirty="0"/>
              <a:t>There exists a symmetric equilibrium for 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US" sz="2400" i="1" dirty="0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en-US" sz="2400" dirty="0">
                <a:solidFill>
                  <a:srgbClr val="FF3300"/>
                </a:solidFill>
              </a:rPr>
              <a:t>-deadline</a:t>
            </a:r>
            <a:r>
              <a:rPr lang="en-US" sz="2400" dirty="0"/>
              <a:t> cost function  such that: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US" sz="2400" dirty="0">
                <a:solidFill>
                  <a:srgbClr val="FF0000"/>
                </a:solidFill>
              </a:rPr>
              <a:t>if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/>
              <a:t>the deadline </a:t>
            </a:r>
            <a:r>
              <a:rPr lang="en-US" sz="2400" i="1" dirty="0">
                <a:latin typeface="Times New Roman" pitchFamily="18" charset="0"/>
              </a:rPr>
              <a:t>D &gt; 20n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US" sz="2400" dirty="0">
                <a:solidFill>
                  <a:srgbClr val="FF0000"/>
                </a:solidFill>
              </a:rPr>
              <a:t>then,</a:t>
            </a:r>
            <a:r>
              <a:rPr lang="en-US" sz="2400" dirty="0"/>
              <a:t> the probability that </a:t>
            </a:r>
            <a:r>
              <a:rPr lang="en-US" sz="2400" u="sng" dirty="0">
                <a:solidFill>
                  <a:srgbClr val="FF3300"/>
                </a:solidFill>
              </a:rPr>
              <a:t>not</a:t>
            </a:r>
            <a:r>
              <a:rPr lang="en-US" sz="2400" dirty="0">
                <a:solidFill>
                  <a:srgbClr val="FF3300"/>
                </a:solidFill>
              </a:rPr>
              <a:t> all agents succeed</a:t>
            </a:r>
            <a:r>
              <a:rPr lang="en-US" sz="2400" dirty="0"/>
              <a:t> prior to the deadline is negligible (</a:t>
            </a:r>
            <a:r>
              <a:rPr lang="en-US" sz="2400" i="1" dirty="0">
                <a:latin typeface="Times New Roman" pitchFamily="18" charset="0"/>
              </a:rPr>
              <a:t>e</a:t>
            </a:r>
            <a:r>
              <a:rPr lang="en-US" sz="2400" i="1" baseline="30000" dirty="0">
                <a:latin typeface="Times New Roman" pitchFamily="18" charset="0"/>
                <a:sym typeface="Symbol" pitchFamily="18" charset="2"/>
              </a:rPr>
              <a:t>-</a:t>
            </a:r>
            <a:r>
              <a:rPr lang="en-US" sz="2400" i="1" baseline="30000" dirty="0" err="1">
                <a:latin typeface="Times New Roman" pitchFamily="18" charset="0"/>
                <a:sym typeface="Symbol" pitchFamily="18" charset="2"/>
              </a:rPr>
              <a:t>cD</a:t>
            </a:r>
            <a:r>
              <a:rPr lang="en-US" sz="2400" dirty="0"/>
              <a:t>)</a:t>
            </a:r>
          </a:p>
        </p:txBody>
      </p:sp>
      <p:sp>
        <p:nvSpPr>
          <p:cNvPr id="114692" name="AutoShape 4"/>
          <p:cNvSpPr>
            <a:spLocks noChangeArrowheads="1"/>
          </p:cNvSpPr>
          <p:nvPr/>
        </p:nvSpPr>
        <p:spPr bwMode="auto">
          <a:xfrm>
            <a:off x="1524000" y="5105400"/>
            <a:ext cx="5638800" cy="1066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2400">
                <a:latin typeface="Comic Sans MS" pitchFamily="66" charset="0"/>
              </a:rPr>
              <a:t>If there is enough time for everyone,</a:t>
            </a:r>
          </a:p>
          <a:p>
            <a:pPr algn="ctr" rtl="1"/>
            <a:r>
              <a:rPr lang="en-US" sz="2400">
                <a:latin typeface="Comic Sans MS" pitchFamily="66" charset="0"/>
              </a:rPr>
              <a:t>a  “nice” equilibrium</a:t>
            </a: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AutoShape 2"/>
          <p:cNvSpPr>
            <a:spLocks noChangeArrowheads="1"/>
          </p:cNvSpPr>
          <p:nvPr/>
        </p:nvSpPr>
        <p:spPr bwMode="auto">
          <a:xfrm>
            <a:off x="431800" y="3581400"/>
            <a:ext cx="3657600" cy="533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rtl="1"/>
            <a:r>
              <a:rPr lang="en-US" sz="2800" b="1" i="1" dirty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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(t+1)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(1-</a:t>
            </a:r>
            <a:r>
              <a:rPr lang="en-US" sz="2800" b="1" i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2800" b="1" i="1" dirty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)  C</a:t>
            </a:r>
            <a:r>
              <a:rPr lang="en-US" sz="2800" b="1" i="1" baseline="-25000" dirty="0">
                <a:solidFill>
                  <a:srgbClr val="0000FF"/>
                </a:solidFill>
                <a:latin typeface="Times New Roman" pitchFamily="18" charset="0"/>
              </a:rPr>
              <a:t>k,t+1</a:t>
            </a:r>
          </a:p>
        </p:txBody>
      </p:sp>
      <p:sp>
        <p:nvSpPr>
          <p:cNvPr id="210947" name="AutoShape 3"/>
          <p:cNvSpPr>
            <a:spLocks noChangeArrowheads="1"/>
          </p:cNvSpPr>
          <p:nvPr/>
        </p:nvSpPr>
        <p:spPr bwMode="auto">
          <a:xfrm>
            <a:off x="4508500" y="3581400"/>
            <a:ext cx="3657600" cy="533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rtl="1"/>
            <a:r>
              <a:rPr lang="en-US" sz="2800" b="1" i="1" dirty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 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US" sz="2800" b="1" i="1" baseline="-25000" dirty="0">
                <a:solidFill>
                  <a:srgbClr val="0000FF"/>
                </a:solidFill>
                <a:latin typeface="Times New Roman" pitchFamily="18" charset="0"/>
              </a:rPr>
              <a:t>k-1,t+1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(1 - </a:t>
            </a:r>
            <a:r>
              <a:rPr lang="en-US" sz="2800" b="1" i="1" dirty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 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) C</a:t>
            </a:r>
            <a:r>
              <a:rPr lang="en-US" sz="2800" b="1" i="1" baseline="-25000" dirty="0">
                <a:solidFill>
                  <a:srgbClr val="0000FF"/>
                </a:solidFill>
                <a:latin typeface="Times New Roman" pitchFamily="18" charset="0"/>
              </a:rPr>
              <a:t>k,t+1</a:t>
            </a:r>
            <a:r>
              <a:rPr lang="en-US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09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2800"/>
              <a:t>Equilibrium Equations</a:t>
            </a:r>
          </a:p>
        </p:txBody>
      </p:sp>
      <p:pic>
        <p:nvPicPr>
          <p:cNvPr id="210949" name="Picture 5" descr="head_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444625"/>
            <a:ext cx="1219200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950" name="Picture 6" descr="maggi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1373188"/>
            <a:ext cx="91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951" name="Rectangle 7"/>
          <p:cNvSpPr>
            <a:spLocks noChangeArrowheads="1"/>
          </p:cNvSpPr>
          <p:nvPr/>
        </p:nvSpPr>
        <p:spPr bwMode="auto">
          <a:xfrm>
            <a:off x="152400" y="5562600"/>
            <a:ext cx="6019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chemeClr val="bg2"/>
              </a:buClr>
            </a:pPr>
            <a:r>
              <a:rPr lang="en-US" sz="2400">
                <a:solidFill>
                  <a:schemeClr val="bg2"/>
                </a:solidFill>
              </a:rPr>
              <a:t>* </a:t>
            </a:r>
            <a:r>
              <a:rPr lang="en-US" sz="2000">
                <a:solidFill>
                  <a:schemeClr val="bg2"/>
                </a:solidFill>
              </a:rPr>
              <a:t> </a:t>
            </a:r>
            <a:r>
              <a:rPr lang="en-US" sz="2000" i="1">
                <a:latin typeface="Times New Roman" pitchFamily="18" charset="0"/>
              </a:rPr>
              <a:t>C</a:t>
            </a:r>
            <a:r>
              <a:rPr lang="en-US" sz="2000" i="1" baseline="-25000">
                <a:latin typeface="Times New Roman" pitchFamily="18" charset="0"/>
              </a:rPr>
              <a:t>k,t</a:t>
            </a:r>
            <a:r>
              <a:rPr lang="en-US">
                <a:latin typeface="Comic Sans MS" pitchFamily="66" charset="0"/>
              </a:rPr>
              <a:t> =  expected cost of </a:t>
            </a:r>
            <a:r>
              <a:rPr lang="en-US">
                <a:latin typeface="cmmi10" pitchFamily="34" charset="0"/>
              </a:rPr>
              <a:t>k</a:t>
            </a:r>
            <a:r>
              <a:rPr lang="en-US">
                <a:latin typeface="Comic Sans MS" pitchFamily="66" charset="0"/>
              </a:rPr>
              <a:t> agents at time </a:t>
            </a:r>
            <a:r>
              <a:rPr lang="en-US">
                <a:latin typeface="cmmi10" pitchFamily="34" charset="0"/>
              </a:rPr>
              <a:t>t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chemeClr val="bg2"/>
              </a:buClr>
            </a:pPr>
            <a:r>
              <a:rPr lang="en-US">
                <a:latin typeface="Symbol" pitchFamily="18" charset="2"/>
                <a:sym typeface="Symbol" pitchFamily="18" charset="2"/>
              </a:rPr>
              <a:t>	</a:t>
            </a:r>
            <a:r>
              <a:rPr lang="en-US" i="1">
                <a:latin typeface="Times New Roman" pitchFamily="18" charset="0"/>
                <a:sym typeface="Symbol" pitchFamily="18" charset="2"/>
              </a:rPr>
              <a:t></a:t>
            </a:r>
            <a:r>
              <a:rPr lang="en-US" i="1">
                <a:latin typeface="Times New Roman" pitchFamily="18" charset="0"/>
              </a:rPr>
              <a:t>(t)</a:t>
            </a:r>
            <a:r>
              <a:rPr lang="en-US"/>
              <a:t> </a:t>
            </a:r>
            <a:r>
              <a:rPr lang="en-US">
                <a:latin typeface="Comic Sans MS" pitchFamily="66" charset="0"/>
              </a:rPr>
              <a:t>= cost of leaving at time</a:t>
            </a:r>
            <a:r>
              <a:rPr lang="en-US"/>
              <a:t> </a:t>
            </a:r>
            <a:r>
              <a:rPr lang="en-US">
                <a:latin typeface="cmmi10" pitchFamily="34" charset="0"/>
              </a:rPr>
              <a:t>t</a:t>
            </a:r>
          </a:p>
        </p:txBody>
      </p:sp>
      <p:sp>
        <p:nvSpPr>
          <p:cNvPr id="210952" name="Text Box 8"/>
          <p:cNvSpPr txBox="1">
            <a:spLocks noChangeArrowheads="1"/>
          </p:cNvSpPr>
          <p:nvPr/>
        </p:nvSpPr>
        <p:spPr bwMode="auto">
          <a:xfrm>
            <a:off x="4038600" y="1754188"/>
            <a:ext cx="358775" cy="51911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/>
            <a:r>
              <a:rPr lang="en-US" sz="2800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10953" name="Text Box 9"/>
          <p:cNvSpPr txBox="1">
            <a:spLocks noChangeArrowheads="1"/>
          </p:cNvSpPr>
          <p:nvPr/>
        </p:nvSpPr>
        <p:spPr bwMode="auto">
          <a:xfrm>
            <a:off x="4953000" y="2528888"/>
            <a:ext cx="14081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>
                <a:solidFill>
                  <a:srgbClr val="FF3300"/>
                </a:solidFill>
                <a:latin typeface="Comic Sans MS" pitchFamily="66" charset="0"/>
              </a:rPr>
              <a:t>Quiescence</a:t>
            </a:r>
          </a:p>
        </p:txBody>
      </p:sp>
      <p:sp>
        <p:nvSpPr>
          <p:cNvPr id="210954" name="Text Box 10"/>
          <p:cNvSpPr txBox="1">
            <a:spLocks noChangeArrowheads="1"/>
          </p:cNvSpPr>
          <p:nvPr/>
        </p:nvSpPr>
        <p:spPr bwMode="auto">
          <a:xfrm>
            <a:off x="2133600" y="2605088"/>
            <a:ext cx="11461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>
                <a:solidFill>
                  <a:srgbClr val="0000CC"/>
                </a:solidFill>
                <a:latin typeface="Comic Sans MS" pitchFamily="66" charset="0"/>
              </a:rPr>
              <a:t>Transmit</a:t>
            </a:r>
          </a:p>
        </p:txBody>
      </p:sp>
      <p:sp>
        <p:nvSpPr>
          <p:cNvPr id="210955" name="Oval 11"/>
          <p:cNvSpPr>
            <a:spLocks noChangeArrowheads="1"/>
          </p:cNvSpPr>
          <p:nvPr/>
        </p:nvSpPr>
        <p:spPr bwMode="auto">
          <a:xfrm>
            <a:off x="6781800" y="3505200"/>
            <a:ext cx="533400" cy="685800"/>
          </a:xfrm>
          <a:prstGeom prst="ellipse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56" name="Oval 12"/>
          <p:cNvSpPr>
            <a:spLocks noChangeArrowheads="1"/>
          </p:cNvSpPr>
          <p:nvPr/>
        </p:nvSpPr>
        <p:spPr bwMode="auto">
          <a:xfrm>
            <a:off x="4559300" y="3505200"/>
            <a:ext cx="457200" cy="685800"/>
          </a:xfrm>
          <a:prstGeom prst="ellipse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57" name="Oval 13"/>
          <p:cNvSpPr>
            <a:spLocks noChangeArrowheads="1"/>
          </p:cNvSpPr>
          <p:nvPr/>
        </p:nvSpPr>
        <p:spPr bwMode="auto">
          <a:xfrm>
            <a:off x="2590800" y="3581400"/>
            <a:ext cx="381000" cy="609600"/>
          </a:xfrm>
          <a:prstGeom prst="ellipse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58" name="Oval 14"/>
          <p:cNvSpPr>
            <a:spLocks noChangeArrowheads="1"/>
          </p:cNvSpPr>
          <p:nvPr/>
        </p:nvSpPr>
        <p:spPr bwMode="auto">
          <a:xfrm>
            <a:off x="457200" y="3581400"/>
            <a:ext cx="381000" cy="609600"/>
          </a:xfrm>
          <a:prstGeom prst="ellipse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59" name="AutoShape 15"/>
          <p:cNvSpPr>
            <a:spLocks noChangeArrowheads="1"/>
          </p:cNvSpPr>
          <p:nvPr/>
        </p:nvSpPr>
        <p:spPr bwMode="auto">
          <a:xfrm>
            <a:off x="6553200" y="1676400"/>
            <a:ext cx="2438400" cy="1219200"/>
          </a:xfrm>
          <a:prstGeom prst="wedgeRoundRectCallout">
            <a:avLst>
              <a:gd name="adj1" fmla="val -34440"/>
              <a:gd name="adj2" fmla="val 113801"/>
              <a:gd name="adj3" fmla="val 16667"/>
            </a:avLst>
          </a:prstGeom>
          <a:solidFill>
            <a:srgbClr val="FFFFC5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2000">
                <a:solidFill>
                  <a:schemeClr val="hlink"/>
                </a:solidFill>
                <a:latin typeface="Comic Sans MS" pitchFamily="66" charset="0"/>
              </a:rPr>
              <a:t>Probability one of the other </a:t>
            </a:r>
            <a:r>
              <a:rPr lang="en-US" sz="2000">
                <a:solidFill>
                  <a:schemeClr val="hlink"/>
                </a:solidFill>
                <a:latin typeface="Times New Roman" pitchFamily="18" charset="0"/>
              </a:rPr>
              <a:t>k-1</a:t>
            </a:r>
            <a:r>
              <a:rPr lang="en-US" sz="2000">
                <a:solidFill>
                  <a:schemeClr val="hlink"/>
                </a:solidFill>
                <a:latin typeface="Comic Sans MS" pitchFamily="66" charset="0"/>
              </a:rPr>
              <a:t> agents leaves</a:t>
            </a:r>
          </a:p>
        </p:txBody>
      </p:sp>
      <p:sp>
        <p:nvSpPr>
          <p:cNvPr id="210960" name="AutoShape 16"/>
          <p:cNvSpPr>
            <a:spLocks noChangeArrowheads="1"/>
          </p:cNvSpPr>
          <p:nvPr/>
        </p:nvSpPr>
        <p:spPr bwMode="auto">
          <a:xfrm>
            <a:off x="1447800" y="4572000"/>
            <a:ext cx="2895600" cy="825500"/>
          </a:xfrm>
          <a:prstGeom prst="wedgeRoundRectCallout">
            <a:avLst>
              <a:gd name="adj1" fmla="val -77907"/>
              <a:gd name="adj2" fmla="val -97500"/>
              <a:gd name="adj3" fmla="val 16667"/>
            </a:avLst>
          </a:prstGeom>
          <a:solidFill>
            <a:srgbClr val="FFFFC5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2000">
                <a:solidFill>
                  <a:schemeClr val="hlink"/>
                </a:solidFill>
                <a:latin typeface="Comic Sans MS" pitchFamily="66" charset="0"/>
              </a:rPr>
              <a:t>Probability the other </a:t>
            </a:r>
            <a:r>
              <a:rPr lang="en-US" sz="2000">
                <a:solidFill>
                  <a:schemeClr val="hlink"/>
                </a:solidFill>
                <a:latin typeface="Times New Roman" pitchFamily="18" charset="0"/>
              </a:rPr>
              <a:t>k-1</a:t>
            </a:r>
            <a:r>
              <a:rPr lang="en-US" sz="2000">
                <a:solidFill>
                  <a:schemeClr val="hlink"/>
                </a:solidFill>
                <a:latin typeface="Comic Sans MS" pitchFamily="66" charset="0"/>
              </a:rPr>
              <a:t> agents are silent</a:t>
            </a:r>
          </a:p>
        </p:txBody>
      </p:sp>
      <p:sp>
        <p:nvSpPr>
          <p:cNvPr id="210961" name="Text Box 17"/>
          <p:cNvSpPr txBox="1">
            <a:spLocks noChangeArrowheads="1"/>
          </p:cNvSpPr>
          <p:nvPr/>
        </p:nvSpPr>
        <p:spPr bwMode="auto">
          <a:xfrm>
            <a:off x="4114800" y="3595688"/>
            <a:ext cx="358775" cy="51911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/>
            <a:r>
              <a:rPr lang="en-US" sz="2800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0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0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109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2109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109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210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2109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2109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6" grpId="0" animBg="1"/>
      <p:bldP spid="210947" grpId="0" animBg="1"/>
      <p:bldP spid="210951" grpId="0"/>
      <p:bldP spid="210955" grpId="0" animBg="1"/>
      <p:bldP spid="210955" grpId="1" animBg="1"/>
      <p:bldP spid="210956" grpId="0" animBg="1"/>
      <p:bldP spid="210956" grpId="1" animBg="1"/>
      <p:bldP spid="210957" grpId="0" animBg="1"/>
      <p:bldP spid="210957" grpId="1" animBg="1"/>
      <p:bldP spid="210958" grpId="0" animBg="1"/>
      <p:bldP spid="210958" grpId="1" animBg="1"/>
      <p:bldP spid="210959" grpId="0" animBg="1"/>
      <p:bldP spid="210959" grpId="1" animBg="1"/>
      <p:bldP spid="210960" grpId="0" animBg="1"/>
      <p:bldP spid="210960" grpId="1" animBg="1"/>
      <p:bldP spid="21096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3200"/>
              <a:t>Equilibrium Equations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42672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</a:t>
            </a:r>
            <a:r>
              <a:rPr lang="en-US" sz="2000" i="1">
                <a:latin typeface="Times New Roman" pitchFamily="18" charset="0"/>
              </a:rPr>
              <a:t>(t+1)-C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) =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</a:rPr>
              <a:t>(C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-C</a:t>
            </a:r>
            <a:r>
              <a:rPr lang="en-US" sz="2000" i="1" baseline="-25000">
                <a:latin typeface="Times New Roman" pitchFamily="18" charset="0"/>
              </a:rPr>
              <a:t>k-1,t+1</a:t>
            </a:r>
            <a:r>
              <a:rPr lang="en-US" sz="2000" i="1">
                <a:latin typeface="Times New Roman" pitchFamily="18" charset="0"/>
              </a:rPr>
              <a:t>)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457200" y="25908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k-1</a:t>
            </a:r>
            <a:r>
              <a:rPr lang="en-US" sz="2000" i="1">
                <a:latin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</a:t>
            </a:r>
            <a:r>
              <a:rPr lang="en-US" sz="2000" i="1">
                <a:latin typeface="Times New Roman" pitchFamily="18" charset="0"/>
              </a:rPr>
              <a:t>(t+1)-C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) = (k-1)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k-2</a:t>
            </a:r>
            <a:r>
              <a:rPr lang="en-US" sz="2000" i="1">
                <a:latin typeface="Times New Roman" pitchFamily="18" charset="0"/>
              </a:rPr>
              <a:t>(C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-C</a:t>
            </a:r>
            <a:r>
              <a:rPr lang="en-US" sz="2000" i="1" baseline="-25000">
                <a:latin typeface="Times New Roman" pitchFamily="18" charset="0"/>
              </a:rPr>
              <a:t>k-1,t+1</a:t>
            </a:r>
            <a:r>
              <a:rPr lang="en-US" sz="2000" i="1">
                <a:latin typeface="Times New Roman" pitchFamily="18" charset="0"/>
              </a:rPr>
              <a:t>)</a:t>
            </a: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457200" y="33528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k-1</a:t>
            </a:r>
            <a:r>
              <a:rPr lang="en-US" sz="2000" i="1">
                <a:latin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</a:t>
            </a:r>
            <a:r>
              <a:rPr lang="en-US" sz="2000" i="1">
                <a:latin typeface="Times New Roman" pitchFamily="18" charset="0"/>
              </a:rPr>
              <a:t>(t+1)-C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) = (k-1)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k-2</a:t>
            </a:r>
            <a:r>
              <a:rPr lang="en-US" sz="2000" i="1">
                <a:latin typeface="Times New Roman" pitchFamily="18" charset="0"/>
              </a:rPr>
              <a:t>(C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- </a:t>
            </a:r>
            <a:r>
              <a:rPr lang="en-US" sz="2000" i="1">
                <a:latin typeface="Symbol" pitchFamily="18" charset="2"/>
                <a:sym typeface="Symbol" pitchFamily="18" charset="2"/>
              </a:rPr>
              <a:t></a:t>
            </a:r>
            <a:r>
              <a:rPr lang="en-US" sz="2000" i="1">
                <a:latin typeface="Times New Roman" pitchFamily="18" charset="0"/>
              </a:rPr>
              <a:t>(t+1)+</a:t>
            </a:r>
            <a:r>
              <a:rPr lang="en-US" sz="2000" i="1">
                <a:latin typeface="Symbol" pitchFamily="18" charset="2"/>
                <a:sym typeface="Symbol" pitchFamily="18" charset="2"/>
              </a:rPr>
              <a:t></a:t>
            </a:r>
            <a:r>
              <a:rPr lang="en-US" sz="2000" i="1">
                <a:latin typeface="Times New Roman" pitchFamily="18" charset="0"/>
              </a:rPr>
              <a:t>(t+1)-C</a:t>
            </a:r>
            <a:r>
              <a:rPr lang="en-US" sz="2000" i="1" baseline="-25000">
                <a:latin typeface="Times New Roman" pitchFamily="18" charset="0"/>
              </a:rPr>
              <a:t>k-1,t+1</a:t>
            </a:r>
            <a:r>
              <a:rPr lang="en-US" sz="2000" i="1">
                <a:latin typeface="Times New Roman" pitchFamily="18" charset="0"/>
              </a:rPr>
              <a:t>)</a:t>
            </a:r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457200" y="4038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k-1</a:t>
            </a:r>
            <a:r>
              <a:rPr lang="en-US" sz="2000" i="1">
                <a:latin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) = (k-1)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k-2</a:t>
            </a:r>
            <a:r>
              <a:rPr lang="en-US" sz="2000" i="1">
                <a:latin typeface="Times New Roman" pitchFamily="18" charset="0"/>
              </a:rPr>
              <a:t>(F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-F</a:t>
            </a:r>
            <a:r>
              <a:rPr lang="en-US" sz="2000" i="1" baseline="-25000">
                <a:latin typeface="Times New Roman" pitchFamily="18" charset="0"/>
              </a:rPr>
              <a:t>k-1,t+1</a:t>
            </a:r>
            <a:r>
              <a:rPr lang="en-US" sz="2000" i="1">
                <a:latin typeface="Times New Roman" pitchFamily="18" charset="0"/>
              </a:rPr>
              <a:t>)</a:t>
            </a:r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457200" y="4724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 = (k-1)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i="1">
                <a:latin typeface="Times New Roman" pitchFamily="18" charset="0"/>
              </a:rPr>
              <a:t>(F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-F</a:t>
            </a:r>
            <a:r>
              <a:rPr lang="en-US" sz="2000" i="1" baseline="-25000">
                <a:latin typeface="Times New Roman" pitchFamily="18" charset="0"/>
              </a:rPr>
              <a:t>k-1,t+1</a:t>
            </a:r>
            <a:r>
              <a:rPr lang="en-US" sz="2000" i="1">
                <a:latin typeface="Times New Roman" pitchFamily="18" charset="0"/>
              </a:rPr>
              <a:t>)</a:t>
            </a:r>
          </a:p>
        </p:txBody>
      </p:sp>
      <p:pic>
        <p:nvPicPr>
          <p:cNvPr id="184328" name="Picture 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5410200"/>
            <a:ext cx="3276600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4572000" y="1781175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84331" name="Rectangle 11"/>
          <p:cNvSpPr>
            <a:spLocks noChangeArrowheads="1"/>
          </p:cNvSpPr>
          <p:nvPr/>
        </p:nvSpPr>
        <p:spPr bwMode="auto">
          <a:xfrm>
            <a:off x="6257925" y="2543175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84332" name="Rectangle 12"/>
          <p:cNvSpPr>
            <a:spLocks noChangeArrowheads="1"/>
          </p:cNvSpPr>
          <p:nvPr/>
        </p:nvSpPr>
        <p:spPr bwMode="auto">
          <a:xfrm>
            <a:off x="7924800" y="32766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84333" name="Rectangle 13"/>
          <p:cNvSpPr>
            <a:spLocks noChangeArrowheads="1"/>
          </p:cNvSpPr>
          <p:nvPr/>
        </p:nvSpPr>
        <p:spPr bwMode="auto">
          <a:xfrm>
            <a:off x="5486400" y="39624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84334" name="Rectangle 14"/>
          <p:cNvSpPr>
            <a:spLocks noChangeArrowheads="1"/>
          </p:cNvSpPr>
          <p:nvPr/>
        </p:nvSpPr>
        <p:spPr bwMode="auto">
          <a:xfrm>
            <a:off x="4419600" y="46482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84335" name="Rectangle 15"/>
          <p:cNvSpPr>
            <a:spLocks noChangeArrowheads="1"/>
          </p:cNvSpPr>
          <p:nvPr/>
        </p:nvSpPr>
        <p:spPr bwMode="auto">
          <a:xfrm>
            <a:off x="457200" y="1219200"/>
            <a:ext cx="609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</a:t>
            </a:r>
            <a:r>
              <a:rPr lang="en-US" sz="2000" i="1">
                <a:latin typeface="Times New Roman" pitchFamily="18" charset="0"/>
              </a:rPr>
              <a:t>(t+1))+(1-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</a:rPr>
              <a:t> )C</a:t>
            </a:r>
            <a:r>
              <a:rPr lang="en-US" sz="2000" i="1" baseline="-25000">
                <a:latin typeface="Times New Roman" pitchFamily="18" charset="0"/>
              </a:rPr>
              <a:t>k,t+1 </a:t>
            </a:r>
            <a:r>
              <a:rPr lang="en-US" sz="2000" i="1">
                <a:latin typeface="Times New Roman" pitchFamily="18" charset="0"/>
              </a:rPr>
              <a:t>=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 </a:t>
            </a:r>
            <a:r>
              <a:rPr lang="en-US" sz="2000" i="1">
                <a:latin typeface="Times New Roman" pitchFamily="18" charset="0"/>
              </a:rPr>
              <a:t>C</a:t>
            </a:r>
            <a:r>
              <a:rPr lang="en-US" sz="2000" i="1" baseline="-25000">
                <a:latin typeface="Times New Roman" pitchFamily="18" charset="0"/>
              </a:rPr>
              <a:t>k-1,t+1 </a:t>
            </a:r>
            <a:r>
              <a:rPr lang="en-US" sz="2000" i="1">
                <a:latin typeface="Times New Roman" pitchFamily="18" charset="0"/>
              </a:rPr>
              <a:t>+ (1-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</a:rPr>
              <a:t> ) 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endParaRPr lang="en-US" sz="2000" i="1">
              <a:latin typeface="Times New Roman" pitchFamily="18" charset="0"/>
            </a:endParaRPr>
          </a:p>
        </p:txBody>
      </p:sp>
      <p:sp>
        <p:nvSpPr>
          <p:cNvPr id="184336" name="Rectangle 16"/>
          <p:cNvSpPr>
            <a:spLocks noChangeArrowheads="1"/>
          </p:cNvSpPr>
          <p:nvPr/>
        </p:nvSpPr>
        <p:spPr bwMode="auto">
          <a:xfrm>
            <a:off x="7010400" y="11430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 dirty="0">
                <a:solidFill>
                  <a:srgbClr val="FF0000"/>
                </a:solidFill>
                <a:latin typeface="cmsy10" pitchFamily="34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First Subject: How to Escape from a burning Theatre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3200"/>
              <a:t>Equilibrium Equations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42672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2000" b="1" i="1" baseline="-25000" dirty="0" err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 dirty="0">
                <a:latin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</a:t>
            </a:r>
            <a:r>
              <a:rPr lang="en-US" sz="2000" i="1" dirty="0">
                <a:latin typeface="Times New Roman" pitchFamily="18" charset="0"/>
              </a:rPr>
              <a:t>(t+1)-C</a:t>
            </a:r>
            <a:r>
              <a:rPr lang="en-US" sz="2000" i="1" baseline="-25000" dirty="0">
                <a:latin typeface="Times New Roman" pitchFamily="18" charset="0"/>
              </a:rPr>
              <a:t>k,t+1</a:t>
            </a:r>
            <a:r>
              <a:rPr lang="en-US" sz="2000" i="1" dirty="0">
                <a:latin typeface="Times New Roman" pitchFamily="18" charset="0"/>
              </a:rPr>
              <a:t>) = 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000" i="1" baseline="-25000" dirty="0" err="1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 dirty="0">
                <a:latin typeface="Times New Roman" pitchFamily="18" charset="0"/>
              </a:rPr>
              <a:t>(C</a:t>
            </a:r>
            <a:r>
              <a:rPr lang="en-US" sz="2000" i="1" baseline="-25000" dirty="0">
                <a:latin typeface="Times New Roman" pitchFamily="18" charset="0"/>
              </a:rPr>
              <a:t>k,t+1</a:t>
            </a:r>
            <a:r>
              <a:rPr lang="en-US" sz="2000" i="1" dirty="0">
                <a:latin typeface="Times New Roman" pitchFamily="18" charset="0"/>
              </a:rPr>
              <a:t>-C</a:t>
            </a:r>
            <a:r>
              <a:rPr lang="en-US" sz="2000" i="1" baseline="-25000" dirty="0">
                <a:latin typeface="Times New Roman" pitchFamily="18" charset="0"/>
              </a:rPr>
              <a:t>k-1,t+1</a:t>
            </a:r>
            <a:r>
              <a:rPr lang="en-US" sz="2000" i="1" dirty="0">
                <a:latin typeface="Times New Roman" pitchFamily="18" charset="0"/>
              </a:rPr>
              <a:t>)</a:t>
            </a:r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457200" y="25908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b="1" i="1" baseline="-2500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b="1" i="1" baseline="3000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k-1</a:t>
            </a:r>
            <a:r>
              <a:rPr lang="en-US" sz="2000" i="1" dirty="0">
                <a:latin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</a:t>
            </a:r>
            <a:r>
              <a:rPr lang="en-US" sz="2000" i="1" dirty="0">
                <a:latin typeface="Times New Roman" pitchFamily="18" charset="0"/>
              </a:rPr>
              <a:t>(t+1)-C</a:t>
            </a:r>
            <a:r>
              <a:rPr lang="en-US" sz="2000" i="1" baseline="-25000" dirty="0">
                <a:latin typeface="Times New Roman" pitchFamily="18" charset="0"/>
              </a:rPr>
              <a:t>k,t+1</a:t>
            </a:r>
            <a:r>
              <a:rPr lang="en-US" sz="2000" i="1" dirty="0">
                <a:latin typeface="Times New Roman" pitchFamily="18" charset="0"/>
              </a:rPr>
              <a:t>) = (k-1)</a:t>
            </a:r>
            <a:r>
              <a:rPr lang="en-US" sz="2000" i="1" dirty="0" err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000" i="1" baseline="-25000" dirty="0" err="1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 dirty="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 dirty="0">
                <a:latin typeface="Times New Roman" pitchFamily="18" charset="0"/>
                <a:sym typeface="Symbol" pitchFamily="18" charset="2"/>
              </a:rPr>
              <a:t>k-2</a:t>
            </a:r>
            <a:r>
              <a:rPr lang="en-US" sz="2000" i="1" dirty="0">
                <a:latin typeface="Times New Roman" pitchFamily="18" charset="0"/>
              </a:rPr>
              <a:t>(C</a:t>
            </a:r>
            <a:r>
              <a:rPr lang="en-US" sz="2000" i="1" baseline="-25000" dirty="0">
                <a:latin typeface="Times New Roman" pitchFamily="18" charset="0"/>
              </a:rPr>
              <a:t>k,t+1</a:t>
            </a:r>
            <a:r>
              <a:rPr lang="en-US" sz="2000" i="1" dirty="0">
                <a:latin typeface="Times New Roman" pitchFamily="18" charset="0"/>
              </a:rPr>
              <a:t>-C</a:t>
            </a:r>
            <a:r>
              <a:rPr lang="en-US" sz="2000" i="1" baseline="-25000" dirty="0">
                <a:latin typeface="Times New Roman" pitchFamily="18" charset="0"/>
              </a:rPr>
              <a:t>k-1,t+1</a:t>
            </a:r>
            <a:r>
              <a:rPr lang="en-US" sz="2000" i="1" dirty="0">
                <a:latin typeface="Times New Roman" pitchFamily="18" charset="0"/>
              </a:rPr>
              <a:t>)</a:t>
            </a:r>
          </a:p>
        </p:txBody>
      </p:sp>
      <p:sp>
        <p:nvSpPr>
          <p:cNvPr id="189445" name="Rectangle 5"/>
          <p:cNvSpPr>
            <a:spLocks noChangeArrowheads="1"/>
          </p:cNvSpPr>
          <p:nvPr/>
        </p:nvSpPr>
        <p:spPr bwMode="auto">
          <a:xfrm>
            <a:off x="457200" y="33528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k-1</a:t>
            </a:r>
            <a:r>
              <a:rPr lang="en-US" sz="2000" i="1">
                <a:latin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</a:t>
            </a:r>
            <a:r>
              <a:rPr lang="en-US" sz="2000" i="1">
                <a:latin typeface="Times New Roman" pitchFamily="18" charset="0"/>
              </a:rPr>
              <a:t>(t+1)-C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) = (k-1)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k-2</a:t>
            </a:r>
            <a:r>
              <a:rPr lang="en-US" sz="2000" i="1">
                <a:latin typeface="Times New Roman" pitchFamily="18" charset="0"/>
              </a:rPr>
              <a:t>(C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- </a:t>
            </a:r>
            <a:r>
              <a:rPr lang="en-US" sz="2000" i="1">
                <a:latin typeface="Symbol" pitchFamily="18" charset="2"/>
                <a:sym typeface="Symbol" pitchFamily="18" charset="2"/>
              </a:rPr>
              <a:t></a:t>
            </a:r>
            <a:r>
              <a:rPr lang="en-US" sz="2000" i="1">
                <a:latin typeface="Times New Roman" pitchFamily="18" charset="0"/>
              </a:rPr>
              <a:t>(t+1)+</a:t>
            </a:r>
            <a:r>
              <a:rPr lang="en-US" sz="2000" i="1">
                <a:latin typeface="Symbol" pitchFamily="18" charset="2"/>
                <a:sym typeface="Symbol" pitchFamily="18" charset="2"/>
              </a:rPr>
              <a:t></a:t>
            </a:r>
            <a:r>
              <a:rPr lang="en-US" sz="2000" i="1">
                <a:latin typeface="Times New Roman" pitchFamily="18" charset="0"/>
              </a:rPr>
              <a:t>(t+1)-C</a:t>
            </a:r>
            <a:r>
              <a:rPr lang="en-US" sz="2000" i="1" baseline="-25000">
                <a:latin typeface="Times New Roman" pitchFamily="18" charset="0"/>
              </a:rPr>
              <a:t>k-1,t+1</a:t>
            </a:r>
            <a:r>
              <a:rPr lang="en-US" sz="2000" i="1">
                <a:latin typeface="Times New Roman" pitchFamily="18" charset="0"/>
              </a:rPr>
              <a:t>)</a:t>
            </a:r>
          </a:p>
        </p:txBody>
      </p:sp>
      <p:sp>
        <p:nvSpPr>
          <p:cNvPr id="189446" name="Rectangle 6"/>
          <p:cNvSpPr>
            <a:spLocks noChangeArrowheads="1"/>
          </p:cNvSpPr>
          <p:nvPr/>
        </p:nvSpPr>
        <p:spPr bwMode="auto">
          <a:xfrm>
            <a:off x="457200" y="4038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k-1</a:t>
            </a:r>
            <a:r>
              <a:rPr lang="en-US" sz="2000" i="1">
                <a:latin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) = (k-1)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k-2</a:t>
            </a:r>
            <a:r>
              <a:rPr lang="en-US" sz="2000" i="1">
                <a:latin typeface="Times New Roman" pitchFamily="18" charset="0"/>
              </a:rPr>
              <a:t>(F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-F</a:t>
            </a:r>
            <a:r>
              <a:rPr lang="en-US" sz="2000" i="1" baseline="-25000">
                <a:latin typeface="Times New Roman" pitchFamily="18" charset="0"/>
              </a:rPr>
              <a:t>k-1,t+1</a:t>
            </a:r>
            <a:r>
              <a:rPr lang="en-US" sz="2000" i="1">
                <a:latin typeface="Times New Roman" pitchFamily="18" charset="0"/>
              </a:rPr>
              <a:t>)</a:t>
            </a:r>
          </a:p>
        </p:txBody>
      </p:sp>
      <p:sp>
        <p:nvSpPr>
          <p:cNvPr id="189447" name="Rectangle 7"/>
          <p:cNvSpPr>
            <a:spLocks noChangeArrowheads="1"/>
          </p:cNvSpPr>
          <p:nvPr/>
        </p:nvSpPr>
        <p:spPr bwMode="auto">
          <a:xfrm>
            <a:off x="457200" y="4724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 = (k-1)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i="1">
                <a:latin typeface="Times New Roman" pitchFamily="18" charset="0"/>
              </a:rPr>
              <a:t>(F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-F</a:t>
            </a:r>
            <a:r>
              <a:rPr lang="en-US" sz="2000" i="1" baseline="-25000">
                <a:latin typeface="Times New Roman" pitchFamily="18" charset="0"/>
              </a:rPr>
              <a:t>k-1,t+1</a:t>
            </a:r>
            <a:r>
              <a:rPr lang="en-US" sz="2000" i="1">
                <a:latin typeface="Times New Roman" pitchFamily="18" charset="0"/>
              </a:rPr>
              <a:t>)</a:t>
            </a:r>
          </a:p>
        </p:txBody>
      </p:sp>
      <p:pic>
        <p:nvPicPr>
          <p:cNvPr id="189448" name="Picture 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5410200"/>
            <a:ext cx="3276600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89449" name="Rectangle 9"/>
          <p:cNvSpPr>
            <a:spLocks noChangeArrowheads="1"/>
          </p:cNvSpPr>
          <p:nvPr/>
        </p:nvSpPr>
        <p:spPr bwMode="auto">
          <a:xfrm>
            <a:off x="4572000" y="1781175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 dirty="0">
                <a:solidFill>
                  <a:srgbClr val="FF0000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89450" name="Rectangle 10"/>
          <p:cNvSpPr>
            <a:spLocks noChangeArrowheads="1"/>
          </p:cNvSpPr>
          <p:nvPr/>
        </p:nvSpPr>
        <p:spPr bwMode="auto">
          <a:xfrm>
            <a:off x="6516216" y="2564904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 dirty="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89451" name="Rectangle 11"/>
          <p:cNvSpPr>
            <a:spLocks noChangeArrowheads="1"/>
          </p:cNvSpPr>
          <p:nvPr/>
        </p:nvSpPr>
        <p:spPr bwMode="auto">
          <a:xfrm>
            <a:off x="7924800" y="32766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89452" name="Rectangle 12"/>
          <p:cNvSpPr>
            <a:spLocks noChangeArrowheads="1"/>
          </p:cNvSpPr>
          <p:nvPr/>
        </p:nvSpPr>
        <p:spPr bwMode="auto">
          <a:xfrm>
            <a:off x="5486400" y="39624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89453" name="Rectangle 13"/>
          <p:cNvSpPr>
            <a:spLocks noChangeArrowheads="1"/>
          </p:cNvSpPr>
          <p:nvPr/>
        </p:nvSpPr>
        <p:spPr bwMode="auto">
          <a:xfrm>
            <a:off x="4419600" y="46482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89454" name="Rectangle 14"/>
          <p:cNvSpPr>
            <a:spLocks noChangeArrowheads="1"/>
          </p:cNvSpPr>
          <p:nvPr/>
        </p:nvSpPr>
        <p:spPr bwMode="auto">
          <a:xfrm>
            <a:off x="457200" y="1219200"/>
            <a:ext cx="609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</a:t>
            </a:r>
            <a:r>
              <a:rPr lang="en-US" sz="2000" i="1">
                <a:latin typeface="Times New Roman" pitchFamily="18" charset="0"/>
              </a:rPr>
              <a:t>(t+1))+(1-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</a:rPr>
              <a:t> )C</a:t>
            </a:r>
            <a:r>
              <a:rPr lang="en-US" sz="2000" i="1" baseline="-25000">
                <a:latin typeface="Times New Roman" pitchFamily="18" charset="0"/>
              </a:rPr>
              <a:t>k,t+1 </a:t>
            </a:r>
            <a:r>
              <a:rPr lang="en-US" sz="2000" i="1">
                <a:latin typeface="Times New Roman" pitchFamily="18" charset="0"/>
              </a:rPr>
              <a:t>=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 </a:t>
            </a:r>
            <a:r>
              <a:rPr lang="en-US" sz="2000" i="1">
                <a:latin typeface="Times New Roman" pitchFamily="18" charset="0"/>
              </a:rPr>
              <a:t>C</a:t>
            </a:r>
            <a:r>
              <a:rPr lang="en-US" sz="2000" i="1" baseline="-25000">
                <a:latin typeface="Times New Roman" pitchFamily="18" charset="0"/>
              </a:rPr>
              <a:t>k-1,t+1 </a:t>
            </a:r>
            <a:r>
              <a:rPr lang="en-US" sz="2000" i="1">
                <a:latin typeface="Times New Roman" pitchFamily="18" charset="0"/>
              </a:rPr>
              <a:t>+ (1-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</a:rPr>
              <a:t> ) 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endParaRPr lang="en-US" sz="2000" i="1">
              <a:latin typeface="Times New Roman" pitchFamily="18" charset="0"/>
            </a:endParaRPr>
          </a:p>
        </p:txBody>
      </p:sp>
      <p:sp>
        <p:nvSpPr>
          <p:cNvPr id="189455" name="Rectangle 15"/>
          <p:cNvSpPr>
            <a:spLocks noChangeArrowheads="1"/>
          </p:cNvSpPr>
          <p:nvPr/>
        </p:nvSpPr>
        <p:spPr bwMode="auto">
          <a:xfrm>
            <a:off x="7010400" y="11430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3200"/>
              <a:t>Equilibrium Equations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42672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i="1" dirty="0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2000" i="1" baseline="-25000" dirty="0" err="1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 dirty="0">
                <a:latin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</a:t>
            </a:r>
            <a:r>
              <a:rPr lang="en-US" sz="2000" i="1" dirty="0">
                <a:latin typeface="Times New Roman" pitchFamily="18" charset="0"/>
              </a:rPr>
              <a:t>(t+1)-C</a:t>
            </a:r>
            <a:r>
              <a:rPr lang="en-US" sz="2000" i="1" baseline="-25000" dirty="0">
                <a:latin typeface="Times New Roman" pitchFamily="18" charset="0"/>
              </a:rPr>
              <a:t>k,t+1</a:t>
            </a:r>
            <a:r>
              <a:rPr lang="en-US" sz="2000" i="1" dirty="0">
                <a:latin typeface="Times New Roman" pitchFamily="18" charset="0"/>
              </a:rPr>
              <a:t>) = 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000" b="1" i="1" baseline="-25000" dirty="0" err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 dirty="0">
                <a:latin typeface="Times New Roman" pitchFamily="18" charset="0"/>
              </a:rPr>
              <a:t>(C</a:t>
            </a:r>
            <a:r>
              <a:rPr lang="en-US" sz="2000" i="1" baseline="-25000" dirty="0">
                <a:latin typeface="Times New Roman" pitchFamily="18" charset="0"/>
              </a:rPr>
              <a:t>k,t+1</a:t>
            </a:r>
            <a:r>
              <a:rPr lang="en-US" sz="2000" i="1" dirty="0">
                <a:latin typeface="Times New Roman" pitchFamily="18" charset="0"/>
              </a:rPr>
              <a:t>-C</a:t>
            </a:r>
            <a:r>
              <a:rPr lang="en-US" sz="2000" i="1" baseline="-25000" dirty="0">
                <a:latin typeface="Times New Roman" pitchFamily="18" charset="0"/>
              </a:rPr>
              <a:t>k-1,t+1</a:t>
            </a:r>
            <a:r>
              <a:rPr lang="en-US" sz="2000" i="1" dirty="0">
                <a:latin typeface="Times New Roman" pitchFamily="18" charset="0"/>
              </a:rPr>
              <a:t>)</a:t>
            </a:r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457200" y="25908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 dirty="0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 dirty="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 dirty="0">
                <a:latin typeface="Times New Roman" pitchFamily="18" charset="0"/>
                <a:sym typeface="Symbol" pitchFamily="18" charset="2"/>
              </a:rPr>
              <a:t>k-1</a:t>
            </a:r>
            <a:r>
              <a:rPr lang="en-US" sz="2000" i="1" dirty="0">
                <a:latin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</a:t>
            </a:r>
            <a:r>
              <a:rPr lang="en-US" sz="2000" i="1" dirty="0">
                <a:latin typeface="Times New Roman" pitchFamily="18" charset="0"/>
              </a:rPr>
              <a:t>(t+1)-C</a:t>
            </a:r>
            <a:r>
              <a:rPr lang="en-US" sz="2000" i="1" baseline="-25000" dirty="0">
                <a:latin typeface="Times New Roman" pitchFamily="18" charset="0"/>
              </a:rPr>
              <a:t>k,t+1</a:t>
            </a:r>
            <a:r>
              <a:rPr lang="en-US" sz="2000" i="1" dirty="0">
                <a:latin typeface="Times New Roman" pitchFamily="18" charset="0"/>
              </a:rPr>
              <a:t>) = 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(k-1)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000" b="1" i="1" baseline="-25000" dirty="0" err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b="1" i="1" baseline="-2500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b="1" i="1" baseline="3000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k-2</a:t>
            </a:r>
            <a:r>
              <a:rPr lang="en-US" sz="2000" i="1" dirty="0">
                <a:latin typeface="Times New Roman" pitchFamily="18" charset="0"/>
              </a:rPr>
              <a:t>(C</a:t>
            </a:r>
            <a:r>
              <a:rPr lang="en-US" sz="2000" i="1" baseline="-25000" dirty="0">
                <a:latin typeface="Times New Roman" pitchFamily="18" charset="0"/>
              </a:rPr>
              <a:t>k,t+1</a:t>
            </a:r>
            <a:r>
              <a:rPr lang="en-US" sz="2000" i="1" dirty="0">
                <a:latin typeface="Times New Roman" pitchFamily="18" charset="0"/>
              </a:rPr>
              <a:t>-C</a:t>
            </a:r>
            <a:r>
              <a:rPr lang="en-US" sz="2000" i="1" baseline="-25000" dirty="0">
                <a:latin typeface="Times New Roman" pitchFamily="18" charset="0"/>
              </a:rPr>
              <a:t>k-1,t+1</a:t>
            </a:r>
            <a:r>
              <a:rPr lang="en-US" sz="2000" i="1" dirty="0">
                <a:latin typeface="Times New Roman" pitchFamily="18" charset="0"/>
              </a:rPr>
              <a:t>)</a:t>
            </a:r>
          </a:p>
        </p:txBody>
      </p:sp>
      <p:sp>
        <p:nvSpPr>
          <p:cNvPr id="190469" name="Rectangle 5"/>
          <p:cNvSpPr>
            <a:spLocks noChangeArrowheads="1"/>
          </p:cNvSpPr>
          <p:nvPr/>
        </p:nvSpPr>
        <p:spPr bwMode="auto">
          <a:xfrm>
            <a:off x="457200" y="33528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k-1</a:t>
            </a:r>
            <a:r>
              <a:rPr lang="en-US" sz="2000" i="1">
                <a:latin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</a:t>
            </a:r>
            <a:r>
              <a:rPr lang="en-US" sz="2000" i="1">
                <a:latin typeface="Times New Roman" pitchFamily="18" charset="0"/>
              </a:rPr>
              <a:t>(t+1)-C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) = (k-1)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k-2</a:t>
            </a:r>
            <a:r>
              <a:rPr lang="en-US" sz="2000" i="1">
                <a:latin typeface="Times New Roman" pitchFamily="18" charset="0"/>
              </a:rPr>
              <a:t>(C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- </a:t>
            </a:r>
            <a:r>
              <a:rPr lang="en-US" sz="2000" i="1">
                <a:latin typeface="Symbol" pitchFamily="18" charset="2"/>
                <a:sym typeface="Symbol" pitchFamily="18" charset="2"/>
              </a:rPr>
              <a:t></a:t>
            </a:r>
            <a:r>
              <a:rPr lang="en-US" sz="2000" i="1">
                <a:latin typeface="Times New Roman" pitchFamily="18" charset="0"/>
              </a:rPr>
              <a:t>(t+1)+</a:t>
            </a:r>
            <a:r>
              <a:rPr lang="en-US" sz="2000" i="1">
                <a:latin typeface="Symbol" pitchFamily="18" charset="2"/>
                <a:sym typeface="Symbol" pitchFamily="18" charset="2"/>
              </a:rPr>
              <a:t></a:t>
            </a:r>
            <a:r>
              <a:rPr lang="en-US" sz="2000" i="1">
                <a:latin typeface="Times New Roman" pitchFamily="18" charset="0"/>
              </a:rPr>
              <a:t>(t+1)-C</a:t>
            </a:r>
            <a:r>
              <a:rPr lang="en-US" sz="2000" i="1" baseline="-25000">
                <a:latin typeface="Times New Roman" pitchFamily="18" charset="0"/>
              </a:rPr>
              <a:t>k-1,t+1</a:t>
            </a:r>
            <a:r>
              <a:rPr lang="en-US" sz="2000" i="1">
                <a:latin typeface="Times New Roman" pitchFamily="18" charset="0"/>
              </a:rPr>
              <a:t>)</a:t>
            </a:r>
          </a:p>
        </p:txBody>
      </p:sp>
      <p:sp>
        <p:nvSpPr>
          <p:cNvPr id="190470" name="Rectangle 6"/>
          <p:cNvSpPr>
            <a:spLocks noChangeArrowheads="1"/>
          </p:cNvSpPr>
          <p:nvPr/>
        </p:nvSpPr>
        <p:spPr bwMode="auto">
          <a:xfrm>
            <a:off x="457200" y="4038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k-1</a:t>
            </a:r>
            <a:r>
              <a:rPr lang="en-US" sz="2000" i="1">
                <a:latin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) = (k-1)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k-2</a:t>
            </a:r>
            <a:r>
              <a:rPr lang="en-US" sz="2000" i="1">
                <a:latin typeface="Times New Roman" pitchFamily="18" charset="0"/>
              </a:rPr>
              <a:t>(F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-F</a:t>
            </a:r>
            <a:r>
              <a:rPr lang="en-US" sz="2000" i="1" baseline="-25000">
                <a:latin typeface="Times New Roman" pitchFamily="18" charset="0"/>
              </a:rPr>
              <a:t>k-1,t+1</a:t>
            </a:r>
            <a:r>
              <a:rPr lang="en-US" sz="2000" i="1">
                <a:latin typeface="Times New Roman" pitchFamily="18" charset="0"/>
              </a:rPr>
              <a:t>)</a:t>
            </a:r>
          </a:p>
        </p:txBody>
      </p:sp>
      <p:sp>
        <p:nvSpPr>
          <p:cNvPr id="190471" name="Rectangle 7"/>
          <p:cNvSpPr>
            <a:spLocks noChangeArrowheads="1"/>
          </p:cNvSpPr>
          <p:nvPr/>
        </p:nvSpPr>
        <p:spPr bwMode="auto">
          <a:xfrm>
            <a:off x="457200" y="4724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 = (k-1)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i="1">
                <a:latin typeface="Times New Roman" pitchFamily="18" charset="0"/>
              </a:rPr>
              <a:t>(F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-F</a:t>
            </a:r>
            <a:r>
              <a:rPr lang="en-US" sz="2000" i="1" baseline="-25000">
                <a:latin typeface="Times New Roman" pitchFamily="18" charset="0"/>
              </a:rPr>
              <a:t>k-1,t+1</a:t>
            </a:r>
            <a:r>
              <a:rPr lang="en-US" sz="2000" i="1">
                <a:latin typeface="Times New Roman" pitchFamily="18" charset="0"/>
              </a:rPr>
              <a:t>)</a:t>
            </a:r>
          </a:p>
        </p:txBody>
      </p:sp>
      <p:pic>
        <p:nvPicPr>
          <p:cNvPr id="190472" name="Picture 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5410200"/>
            <a:ext cx="3276600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90473" name="Rectangle 9"/>
          <p:cNvSpPr>
            <a:spLocks noChangeArrowheads="1"/>
          </p:cNvSpPr>
          <p:nvPr/>
        </p:nvSpPr>
        <p:spPr bwMode="auto">
          <a:xfrm>
            <a:off x="4572000" y="1781175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 dirty="0">
                <a:solidFill>
                  <a:srgbClr val="FF0000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90474" name="Rectangle 10"/>
          <p:cNvSpPr>
            <a:spLocks noChangeArrowheads="1"/>
          </p:cNvSpPr>
          <p:nvPr/>
        </p:nvSpPr>
        <p:spPr bwMode="auto">
          <a:xfrm>
            <a:off x="6257925" y="2543175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90475" name="Rectangle 11"/>
          <p:cNvSpPr>
            <a:spLocks noChangeArrowheads="1"/>
          </p:cNvSpPr>
          <p:nvPr/>
        </p:nvSpPr>
        <p:spPr bwMode="auto">
          <a:xfrm>
            <a:off x="7924800" y="32766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90476" name="Rectangle 12"/>
          <p:cNvSpPr>
            <a:spLocks noChangeArrowheads="1"/>
          </p:cNvSpPr>
          <p:nvPr/>
        </p:nvSpPr>
        <p:spPr bwMode="auto">
          <a:xfrm>
            <a:off x="5486400" y="39624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90477" name="Rectangle 13"/>
          <p:cNvSpPr>
            <a:spLocks noChangeArrowheads="1"/>
          </p:cNvSpPr>
          <p:nvPr/>
        </p:nvSpPr>
        <p:spPr bwMode="auto">
          <a:xfrm>
            <a:off x="4419600" y="46482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90478" name="Rectangle 14"/>
          <p:cNvSpPr>
            <a:spLocks noChangeArrowheads="1"/>
          </p:cNvSpPr>
          <p:nvPr/>
        </p:nvSpPr>
        <p:spPr bwMode="auto">
          <a:xfrm>
            <a:off x="457200" y="1219200"/>
            <a:ext cx="609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</a:t>
            </a:r>
            <a:r>
              <a:rPr lang="en-US" sz="2000" i="1">
                <a:latin typeface="Times New Roman" pitchFamily="18" charset="0"/>
              </a:rPr>
              <a:t>(t+1))+(1-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</a:rPr>
              <a:t> )C</a:t>
            </a:r>
            <a:r>
              <a:rPr lang="en-US" sz="2000" i="1" baseline="-25000">
                <a:latin typeface="Times New Roman" pitchFamily="18" charset="0"/>
              </a:rPr>
              <a:t>k,t+1 </a:t>
            </a:r>
            <a:r>
              <a:rPr lang="en-US" sz="2000" i="1">
                <a:latin typeface="Times New Roman" pitchFamily="18" charset="0"/>
              </a:rPr>
              <a:t>=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 </a:t>
            </a:r>
            <a:r>
              <a:rPr lang="en-US" sz="2000" i="1">
                <a:latin typeface="Times New Roman" pitchFamily="18" charset="0"/>
              </a:rPr>
              <a:t>C</a:t>
            </a:r>
            <a:r>
              <a:rPr lang="en-US" sz="2000" i="1" baseline="-25000">
                <a:latin typeface="Times New Roman" pitchFamily="18" charset="0"/>
              </a:rPr>
              <a:t>k-1,t+1 </a:t>
            </a:r>
            <a:r>
              <a:rPr lang="en-US" sz="2000" i="1">
                <a:latin typeface="Times New Roman" pitchFamily="18" charset="0"/>
              </a:rPr>
              <a:t>+ (1-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</a:rPr>
              <a:t> ) 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endParaRPr lang="en-US" sz="2000" i="1">
              <a:latin typeface="Times New Roman" pitchFamily="18" charset="0"/>
            </a:endParaRPr>
          </a:p>
        </p:txBody>
      </p:sp>
      <p:sp>
        <p:nvSpPr>
          <p:cNvPr id="190479" name="Rectangle 15"/>
          <p:cNvSpPr>
            <a:spLocks noChangeArrowheads="1"/>
          </p:cNvSpPr>
          <p:nvPr/>
        </p:nvSpPr>
        <p:spPr bwMode="auto">
          <a:xfrm>
            <a:off x="7010400" y="11430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3200"/>
              <a:t>Equilibrium Equations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42672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</a:t>
            </a:r>
            <a:r>
              <a:rPr lang="en-US" sz="2000" i="1">
                <a:latin typeface="Times New Roman" pitchFamily="18" charset="0"/>
              </a:rPr>
              <a:t>(t+1)-C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) =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</a:rPr>
              <a:t>(C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-C</a:t>
            </a:r>
            <a:r>
              <a:rPr lang="en-US" sz="2000" i="1" baseline="-25000">
                <a:latin typeface="Times New Roman" pitchFamily="18" charset="0"/>
              </a:rPr>
              <a:t>k-1,t+1</a:t>
            </a:r>
            <a:r>
              <a:rPr lang="en-US" sz="2000" i="1">
                <a:latin typeface="Times New Roman" pitchFamily="18" charset="0"/>
              </a:rPr>
              <a:t>)</a:t>
            </a:r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457200" y="25908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k-1</a:t>
            </a:r>
            <a:r>
              <a:rPr lang="en-US" sz="2000" i="1">
                <a:latin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</a:t>
            </a:r>
            <a:r>
              <a:rPr lang="en-US" sz="2000" i="1">
                <a:latin typeface="Times New Roman" pitchFamily="18" charset="0"/>
              </a:rPr>
              <a:t>(t+1)-C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) = (k-1)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k-2</a:t>
            </a:r>
            <a:r>
              <a:rPr lang="en-US" sz="2000" i="1">
                <a:latin typeface="Times New Roman" pitchFamily="18" charset="0"/>
              </a:rPr>
              <a:t>(C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-C</a:t>
            </a:r>
            <a:r>
              <a:rPr lang="en-US" sz="2000" i="1" baseline="-25000">
                <a:latin typeface="Times New Roman" pitchFamily="18" charset="0"/>
              </a:rPr>
              <a:t>k-1,t+1</a:t>
            </a:r>
            <a:r>
              <a:rPr lang="en-US" sz="2000" i="1">
                <a:latin typeface="Times New Roman" pitchFamily="18" charset="0"/>
              </a:rPr>
              <a:t>)</a:t>
            </a:r>
          </a:p>
        </p:txBody>
      </p:sp>
      <p:sp>
        <p:nvSpPr>
          <p:cNvPr id="192517" name="Rectangle 5"/>
          <p:cNvSpPr>
            <a:spLocks noChangeArrowheads="1"/>
          </p:cNvSpPr>
          <p:nvPr/>
        </p:nvSpPr>
        <p:spPr bwMode="auto">
          <a:xfrm>
            <a:off x="457200" y="33528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 dirty="0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 dirty="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 dirty="0">
                <a:latin typeface="Times New Roman" pitchFamily="18" charset="0"/>
                <a:sym typeface="Symbol" pitchFamily="18" charset="2"/>
              </a:rPr>
              <a:t>k-1</a:t>
            </a:r>
            <a:r>
              <a:rPr lang="en-US" sz="2000" i="1" dirty="0">
                <a:latin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</a:t>
            </a:r>
            <a:r>
              <a:rPr lang="en-US" sz="2000" i="1" dirty="0">
                <a:latin typeface="Times New Roman" pitchFamily="18" charset="0"/>
              </a:rPr>
              <a:t>(t+1)-C</a:t>
            </a:r>
            <a:r>
              <a:rPr lang="en-US" sz="2000" i="1" baseline="-25000" dirty="0">
                <a:latin typeface="Times New Roman" pitchFamily="18" charset="0"/>
              </a:rPr>
              <a:t>k,t+1</a:t>
            </a:r>
            <a:r>
              <a:rPr lang="en-US" sz="2000" i="1" dirty="0">
                <a:latin typeface="Times New Roman" pitchFamily="18" charset="0"/>
              </a:rPr>
              <a:t>) = (k-1)</a:t>
            </a:r>
            <a:r>
              <a:rPr lang="en-US" sz="2000" i="1" dirty="0" err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000" i="1" baseline="-25000" dirty="0" err="1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 dirty="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 dirty="0">
                <a:latin typeface="Times New Roman" pitchFamily="18" charset="0"/>
                <a:sym typeface="Symbol" pitchFamily="18" charset="2"/>
              </a:rPr>
              <a:t>k-2</a:t>
            </a:r>
            <a:r>
              <a:rPr lang="en-US" sz="2000" i="1" dirty="0">
                <a:latin typeface="Times New Roman" pitchFamily="18" charset="0"/>
              </a:rPr>
              <a:t>(C</a:t>
            </a:r>
            <a:r>
              <a:rPr lang="en-US" sz="2000" i="1" baseline="-25000" dirty="0">
                <a:latin typeface="Times New Roman" pitchFamily="18" charset="0"/>
              </a:rPr>
              <a:t>k,t+1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- </a:t>
            </a:r>
            <a:r>
              <a:rPr lang="en-US" sz="2000" b="1" i="1" dirty="0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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(t+1)+</a:t>
            </a:r>
            <a:r>
              <a:rPr lang="en-US" sz="2000" b="1" i="1" dirty="0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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(t+1)</a:t>
            </a:r>
            <a:r>
              <a:rPr lang="en-US" sz="2000" i="1" dirty="0">
                <a:latin typeface="Times New Roman" pitchFamily="18" charset="0"/>
              </a:rPr>
              <a:t>-C</a:t>
            </a:r>
            <a:r>
              <a:rPr lang="en-US" sz="2000" i="1" baseline="-25000" dirty="0">
                <a:latin typeface="Times New Roman" pitchFamily="18" charset="0"/>
              </a:rPr>
              <a:t>k-1,t+1</a:t>
            </a:r>
            <a:r>
              <a:rPr lang="en-US" sz="2000" i="1" dirty="0">
                <a:latin typeface="Times New Roman" pitchFamily="18" charset="0"/>
              </a:rPr>
              <a:t>)</a:t>
            </a:r>
          </a:p>
        </p:txBody>
      </p:sp>
      <p:sp>
        <p:nvSpPr>
          <p:cNvPr id="192518" name="Rectangle 6"/>
          <p:cNvSpPr>
            <a:spLocks noChangeArrowheads="1"/>
          </p:cNvSpPr>
          <p:nvPr/>
        </p:nvSpPr>
        <p:spPr bwMode="auto">
          <a:xfrm>
            <a:off x="457200" y="4038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k-1</a:t>
            </a:r>
            <a:r>
              <a:rPr lang="en-US" sz="2000" i="1">
                <a:latin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) = (k-1)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k-2</a:t>
            </a:r>
            <a:r>
              <a:rPr lang="en-US" sz="2000" i="1">
                <a:latin typeface="Times New Roman" pitchFamily="18" charset="0"/>
              </a:rPr>
              <a:t>(F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-F</a:t>
            </a:r>
            <a:r>
              <a:rPr lang="en-US" sz="2000" i="1" baseline="-25000">
                <a:latin typeface="Times New Roman" pitchFamily="18" charset="0"/>
              </a:rPr>
              <a:t>k-1,t+1</a:t>
            </a:r>
            <a:r>
              <a:rPr lang="en-US" sz="2000" i="1">
                <a:latin typeface="Times New Roman" pitchFamily="18" charset="0"/>
              </a:rPr>
              <a:t>)</a:t>
            </a:r>
          </a:p>
        </p:txBody>
      </p:sp>
      <p:sp>
        <p:nvSpPr>
          <p:cNvPr id="192519" name="Rectangle 7"/>
          <p:cNvSpPr>
            <a:spLocks noChangeArrowheads="1"/>
          </p:cNvSpPr>
          <p:nvPr/>
        </p:nvSpPr>
        <p:spPr bwMode="auto">
          <a:xfrm>
            <a:off x="457200" y="4724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 = (k-1)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i="1">
                <a:latin typeface="Times New Roman" pitchFamily="18" charset="0"/>
              </a:rPr>
              <a:t>(F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-F</a:t>
            </a:r>
            <a:r>
              <a:rPr lang="en-US" sz="2000" i="1" baseline="-25000">
                <a:latin typeface="Times New Roman" pitchFamily="18" charset="0"/>
              </a:rPr>
              <a:t>k-1,t+1</a:t>
            </a:r>
            <a:r>
              <a:rPr lang="en-US" sz="2000" i="1">
                <a:latin typeface="Times New Roman" pitchFamily="18" charset="0"/>
              </a:rPr>
              <a:t>)</a:t>
            </a:r>
          </a:p>
        </p:txBody>
      </p:sp>
      <p:pic>
        <p:nvPicPr>
          <p:cNvPr id="192520" name="Picture 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5410200"/>
            <a:ext cx="3276600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92521" name="Rectangle 9"/>
          <p:cNvSpPr>
            <a:spLocks noChangeArrowheads="1"/>
          </p:cNvSpPr>
          <p:nvPr/>
        </p:nvSpPr>
        <p:spPr bwMode="auto">
          <a:xfrm>
            <a:off x="4572000" y="1781175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92522" name="Rectangle 10"/>
          <p:cNvSpPr>
            <a:spLocks noChangeArrowheads="1"/>
          </p:cNvSpPr>
          <p:nvPr/>
        </p:nvSpPr>
        <p:spPr bwMode="auto">
          <a:xfrm>
            <a:off x="6257925" y="2543175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 dirty="0">
                <a:solidFill>
                  <a:srgbClr val="FF0000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92523" name="Rectangle 11"/>
          <p:cNvSpPr>
            <a:spLocks noChangeArrowheads="1"/>
          </p:cNvSpPr>
          <p:nvPr/>
        </p:nvSpPr>
        <p:spPr bwMode="auto">
          <a:xfrm>
            <a:off x="7924800" y="32766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92524" name="Rectangle 12"/>
          <p:cNvSpPr>
            <a:spLocks noChangeArrowheads="1"/>
          </p:cNvSpPr>
          <p:nvPr/>
        </p:nvSpPr>
        <p:spPr bwMode="auto">
          <a:xfrm>
            <a:off x="5486400" y="39624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92525" name="Rectangle 13"/>
          <p:cNvSpPr>
            <a:spLocks noChangeArrowheads="1"/>
          </p:cNvSpPr>
          <p:nvPr/>
        </p:nvSpPr>
        <p:spPr bwMode="auto">
          <a:xfrm>
            <a:off x="4419600" y="46482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92526" name="Rectangle 14"/>
          <p:cNvSpPr>
            <a:spLocks noChangeArrowheads="1"/>
          </p:cNvSpPr>
          <p:nvPr/>
        </p:nvSpPr>
        <p:spPr bwMode="auto">
          <a:xfrm>
            <a:off x="457200" y="1219200"/>
            <a:ext cx="609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</a:t>
            </a:r>
            <a:r>
              <a:rPr lang="en-US" sz="2000" i="1">
                <a:latin typeface="Times New Roman" pitchFamily="18" charset="0"/>
              </a:rPr>
              <a:t>(t+1))+(1-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</a:rPr>
              <a:t> )C</a:t>
            </a:r>
            <a:r>
              <a:rPr lang="en-US" sz="2000" i="1" baseline="-25000">
                <a:latin typeface="Times New Roman" pitchFamily="18" charset="0"/>
              </a:rPr>
              <a:t>k,t+1 </a:t>
            </a:r>
            <a:r>
              <a:rPr lang="en-US" sz="2000" i="1">
                <a:latin typeface="Times New Roman" pitchFamily="18" charset="0"/>
              </a:rPr>
              <a:t>=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 </a:t>
            </a:r>
            <a:r>
              <a:rPr lang="en-US" sz="2000" i="1">
                <a:latin typeface="Times New Roman" pitchFamily="18" charset="0"/>
              </a:rPr>
              <a:t>C</a:t>
            </a:r>
            <a:r>
              <a:rPr lang="en-US" sz="2000" i="1" baseline="-25000">
                <a:latin typeface="Times New Roman" pitchFamily="18" charset="0"/>
              </a:rPr>
              <a:t>k-1,t+1 </a:t>
            </a:r>
            <a:r>
              <a:rPr lang="en-US" sz="2000" i="1">
                <a:latin typeface="Times New Roman" pitchFamily="18" charset="0"/>
              </a:rPr>
              <a:t>+ (1-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</a:rPr>
              <a:t> ) 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endParaRPr lang="en-US" sz="2000" i="1">
              <a:latin typeface="Times New Roman" pitchFamily="18" charset="0"/>
            </a:endParaRPr>
          </a:p>
        </p:txBody>
      </p:sp>
      <p:sp>
        <p:nvSpPr>
          <p:cNvPr id="192527" name="Rectangle 15"/>
          <p:cNvSpPr>
            <a:spLocks noChangeArrowheads="1"/>
          </p:cNvSpPr>
          <p:nvPr/>
        </p:nvSpPr>
        <p:spPr bwMode="auto">
          <a:xfrm>
            <a:off x="7010400" y="11430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3200"/>
              <a:t>Equilibrium Equations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42672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</a:t>
            </a:r>
            <a:r>
              <a:rPr lang="en-US" sz="2000" i="1">
                <a:latin typeface="Times New Roman" pitchFamily="18" charset="0"/>
              </a:rPr>
              <a:t>(t+1)-C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) =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</a:rPr>
              <a:t>(C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-C</a:t>
            </a:r>
            <a:r>
              <a:rPr lang="en-US" sz="2000" i="1" baseline="-25000">
                <a:latin typeface="Times New Roman" pitchFamily="18" charset="0"/>
              </a:rPr>
              <a:t>k-1,t+1</a:t>
            </a:r>
            <a:r>
              <a:rPr lang="en-US" sz="2000" i="1">
                <a:latin typeface="Times New Roman" pitchFamily="18" charset="0"/>
              </a:rPr>
              <a:t>)</a:t>
            </a:r>
          </a:p>
        </p:txBody>
      </p:sp>
      <p:sp>
        <p:nvSpPr>
          <p:cNvPr id="193540" name="Rectangle 4"/>
          <p:cNvSpPr>
            <a:spLocks noChangeArrowheads="1"/>
          </p:cNvSpPr>
          <p:nvPr/>
        </p:nvSpPr>
        <p:spPr bwMode="auto">
          <a:xfrm>
            <a:off x="457200" y="25908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k-1</a:t>
            </a:r>
            <a:r>
              <a:rPr lang="en-US" sz="2000" i="1">
                <a:latin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</a:t>
            </a:r>
            <a:r>
              <a:rPr lang="en-US" sz="2000" i="1">
                <a:latin typeface="Times New Roman" pitchFamily="18" charset="0"/>
              </a:rPr>
              <a:t>(t+1)-C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) = (k-1)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k-2</a:t>
            </a:r>
            <a:r>
              <a:rPr lang="en-US" sz="2000" i="1">
                <a:latin typeface="Times New Roman" pitchFamily="18" charset="0"/>
              </a:rPr>
              <a:t>(C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-C</a:t>
            </a:r>
            <a:r>
              <a:rPr lang="en-US" sz="2000" i="1" baseline="-25000">
                <a:latin typeface="Times New Roman" pitchFamily="18" charset="0"/>
              </a:rPr>
              <a:t>k-1,t+1</a:t>
            </a:r>
            <a:r>
              <a:rPr lang="en-US" sz="2000" i="1">
                <a:latin typeface="Times New Roman" pitchFamily="18" charset="0"/>
              </a:rPr>
              <a:t>)</a:t>
            </a:r>
          </a:p>
        </p:txBody>
      </p:sp>
      <p:sp>
        <p:nvSpPr>
          <p:cNvPr id="193541" name="Rectangle 5"/>
          <p:cNvSpPr>
            <a:spLocks noChangeArrowheads="1"/>
          </p:cNvSpPr>
          <p:nvPr/>
        </p:nvSpPr>
        <p:spPr bwMode="auto">
          <a:xfrm>
            <a:off x="457200" y="33528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 dirty="0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 dirty="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 dirty="0">
                <a:latin typeface="Times New Roman" pitchFamily="18" charset="0"/>
                <a:sym typeface="Symbol" pitchFamily="18" charset="2"/>
              </a:rPr>
              <a:t>k-1</a:t>
            </a:r>
            <a:r>
              <a:rPr lang="en-US" sz="2000" i="1" dirty="0">
                <a:latin typeface="Times New Roman" pitchFamily="18" charset="0"/>
              </a:rPr>
              <a:t>(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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(t+1)-C</a:t>
            </a:r>
            <a:r>
              <a:rPr lang="en-US" sz="2000" b="1" i="1" baseline="-25000" dirty="0">
                <a:solidFill>
                  <a:srgbClr val="FF0000"/>
                </a:solidFill>
                <a:latin typeface="Times New Roman" pitchFamily="18" charset="0"/>
              </a:rPr>
              <a:t>k,t+1</a:t>
            </a:r>
            <a:r>
              <a:rPr lang="en-US" sz="2000" i="1" dirty="0">
                <a:latin typeface="Times New Roman" pitchFamily="18" charset="0"/>
              </a:rPr>
              <a:t>) = (k-1)</a:t>
            </a:r>
            <a:r>
              <a:rPr lang="en-US" sz="2000" i="1" dirty="0" err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000" i="1" baseline="-25000" dirty="0" err="1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 dirty="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 dirty="0">
                <a:latin typeface="Times New Roman" pitchFamily="18" charset="0"/>
                <a:sym typeface="Symbol" pitchFamily="18" charset="2"/>
              </a:rPr>
              <a:t>k-2</a:t>
            </a:r>
            <a:r>
              <a:rPr lang="en-US" sz="2000" i="1" dirty="0">
                <a:latin typeface="Times New Roman" pitchFamily="18" charset="0"/>
              </a:rPr>
              <a:t>(C</a:t>
            </a:r>
            <a:r>
              <a:rPr lang="en-US" sz="2000" i="1" baseline="-25000" dirty="0">
                <a:latin typeface="Times New Roman" pitchFamily="18" charset="0"/>
              </a:rPr>
              <a:t>k,t+1</a:t>
            </a:r>
            <a:r>
              <a:rPr lang="en-US" sz="2000" i="1" dirty="0">
                <a:latin typeface="Times New Roman" pitchFamily="18" charset="0"/>
              </a:rPr>
              <a:t>- </a:t>
            </a:r>
            <a:r>
              <a:rPr lang="en-US" sz="2000" i="1" dirty="0">
                <a:latin typeface="Symbol" pitchFamily="18" charset="2"/>
                <a:sym typeface="Symbol" pitchFamily="18" charset="2"/>
              </a:rPr>
              <a:t></a:t>
            </a:r>
            <a:r>
              <a:rPr lang="en-US" sz="2000" i="1" dirty="0">
                <a:latin typeface="Times New Roman" pitchFamily="18" charset="0"/>
              </a:rPr>
              <a:t>(t+1)+</a:t>
            </a:r>
            <a:r>
              <a:rPr lang="en-US" sz="2000" i="1" dirty="0">
                <a:latin typeface="Symbol" pitchFamily="18" charset="2"/>
                <a:sym typeface="Symbol" pitchFamily="18" charset="2"/>
              </a:rPr>
              <a:t></a:t>
            </a:r>
            <a:r>
              <a:rPr lang="en-US" sz="2000" i="1" dirty="0">
                <a:latin typeface="Times New Roman" pitchFamily="18" charset="0"/>
              </a:rPr>
              <a:t>(t+1)-C</a:t>
            </a:r>
            <a:r>
              <a:rPr lang="en-US" sz="2000" i="1" baseline="-25000" dirty="0">
                <a:latin typeface="Times New Roman" pitchFamily="18" charset="0"/>
              </a:rPr>
              <a:t>k-1,t+1</a:t>
            </a:r>
            <a:r>
              <a:rPr lang="en-US" sz="2000" i="1" dirty="0">
                <a:latin typeface="Times New Roman" pitchFamily="18" charset="0"/>
              </a:rPr>
              <a:t>)</a:t>
            </a:r>
          </a:p>
        </p:txBody>
      </p:sp>
      <p:sp>
        <p:nvSpPr>
          <p:cNvPr id="193542" name="Rectangle 6"/>
          <p:cNvSpPr>
            <a:spLocks noChangeArrowheads="1"/>
          </p:cNvSpPr>
          <p:nvPr/>
        </p:nvSpPr>
        <p:spPr bwMode="auto">
          <a:xfrm>
            <a:off x="457200" y="4038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 dirty="0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 dirty="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 dirty="0">
                <a:latin typeface="Times New Roman" pitchFamily="18" charset="0"/>
                <a:sym typeface="Symbol" pitchFamily="18" charset="2"/>
              </a:rPr>
              <a:t>k-1</a:t>
            </a:r>
            <a:r>
              <a:rPr lang="en-US" sz="2000" i="1" dirty="0">
                <a:latin typeface="Times New Roman" pitchFamily="18" charset="0"/>
              </a:rPr>
              <a:t>(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000" b="1" i="1" baseline="-25000" dirty="0">
                <a:solidFill>
                  <a:srgbClr val="FF0000"/>
                </a:solidFill>
                <a:latin typeface="Times New Roman" pitchFamily="18" charset="0"/>
              </a:rPr>
              <a:t>k,t+1</a:t>
            </a:r>
            <a:r>
              <a:rPr lang="en-US" sz="2000" i="1" dirty="0">
                <a:latin typeface="Times New Roman" pitchFamily="18" charset="0"/>
              </a:rPr>
              <a:t>) = (k-1)</a:t>
            </a:r>
            <a:r>
              <a:rPr lang="en-US" sz="2000" i="1" dirty="0" err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000" i="1" baseline="-25000" dirty="0" err="1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 dirty="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 dirty="0">
                <a:latin typeface="Times New Roman" pitchFamily="18" charset="0"/>
                <a:sym typeface="Symbol" pitchFamily="18" charset="2"/>
              </a:rPr>
              <a:t>k-2</a:t>
            </a:r>
            <a:r>
              <a:rPr lang="en-US" sz="2000" i="1" dirty="0">
                <a:latin typeface="Times New Roman" pitchFamily="18" charset="0"/>
              </a:rPr>
              <a:t>(F</a:t>
            </a:r>
            <a:r>
              <a:rPr lang="en-US" sz="2000" i="1" baseline="-25000" dirty="0">
                <a:latin typeface="Times New Roman" pitchFamily="18" charset="0"/>
              </a:rPr>
              <a:t>k,t+1</a:t>
            </a:r>
            <a:r>
              <a:rPr lang="en-US" sz="2000" i="1" dirty="0">
                <a:latin typeface="Times New Roman" pitchFamily="18" charset="0"/>
              </a:rPr>
              <a:t>-F</a:t>
            </a:r>
            <a:r>
              <a:rPr lang="en-US" sz="2000" i="1" baseline="-25000" dirty="0">
                <a:latin typeface="Times New Roman" pitchFamily="18" charset="0"/>
              </a:rPr>
              <a:t>k-1,t+1</a:t>
            </a:r>
            <a:r>
              <a:rPr lang="en-US" sz="2000" i="1" dirty="0">
                <a:latin typeface="Times New Roman" pitchFamily="18" charset="0"/>
              </a:rPr>
              <a:t>)</a:t>
            </a:r>
          </a:p>
        </p:txBody>
      </p:sp>
      <p:sp>
        <p:nvSpPr>
          <p:cNvPr id="193543" name="Rectangle 7"/>
          <p:cNvSpPr>
            <a:spLocks noChangeArrowheads="1"/>
          </p:cNvSpPr>
          <p:nvPr/>
        </p:nvSpPr>
        <p:spPr bwMode="auto">
          <a:xfrm>
            <a:off x="457200" y="4724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 = (k-1)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i="1">
                <a:latin typeface="Times New Roman" pitchFamily="18" charset="0"/>
              </a:rPr>
              <a:t>(F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-F</a:t>
            </a:r>
            <a:r>
              <a:rPr lang="en-US" sz="2000" i="1" baseline="-25000">
                <a:latin typeface="Times New Roman" pitchFamily="18" charset="0"/>
              </a:rPr>
              <a:t>k-1,t+1</a:t>
            </a:r>
            <a:r>
              <a:rPr lang="en-US" sz="2000" i="1">
                <a:latin typeface="Times New Roman" pitchFamily="18" charset="0"/>
              </a:rPr>
              <a:t>)</a:t>
            </a:r>
          </a:p>
        </p:txBody>
      </p:sp>
      <p:pic>
        <p:nvPicPr>
          <p:cNvPr id="193544" name="Picture 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5410200"/>
            <a:ext cx="3276600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93545" name="Rectangle 9"/>
          <p:cNvSpPr>
            <a:spLocks noChangeArrowheads="1"/>
          </p:cNvSpPr>
          <p:nvPr/>
        </p:nvSpPr>
        <p:spPr bwMode="auto">
          <a:xfrm>
            <a:off x="4572000" y="1781175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93546" name="Rectangle 10"/>
          <p:cNvSpPr>
            <a:spLocks noChangeArrowheads="1"/>
          </p:cNvSpPr>
          <p:nvPr/>
        </p:nvSpPr>
        <p:spPr bwMode="auto">
          <a:xfrm>
            <a:off x="6257925" y="2543175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93547" name="Rectangle 11"/>
          <p:cNvSpPr>
            <a:spLocks noChangeArrowheads="1"/>
          </p:cNvSpPr>
          <p:nvPr/>
        </p:nvSpPr>
        <p:spPr bwMode="auto">
          <a:xfrm>
            <a:off x="7924800" y="32766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 dirty="0">
                <a:solidFill>
                  <a:srgbClr val="FF0000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93548" name="Rectangle 12"/>
          <p:cNvSpPr>
            <a:spLocks noChangeArrowheads="1"/>
          </p:cNvSpPr>
          <p:nvPr/>
        </p:nvSpPr>
        <p:spPr bwMode="auto">
          <a:xfrm>
            <a:off x="5486400" y="39624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93549" name="Rectangle 13"/>
          <p:cNvSpPr>
            <a:spLocks noChangeArrowheads="1"/>
          </p:cNvSpPr>
          <p:nvPr/>
        </p:nvSpPr>
        <p:spPr bwMode="auto">
          <a:xfrm>
            <a:off x="4419600" y="46482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93550" name="Rectangle 14"/>
          <p:cNvSpPr>
            <a:spLocks noChangeArrowheads="1"/>
          </p:cNvSpPr>
          <p:nvPr/>
        </p:nvSpPr>
        <p:spPr bwMode="auto">
          <a:xfrm>
            <a:off x="457200" y="1219200"/>
            <a:ext cx="609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</a:t>
            </a:r>
            <a:r>
              <a:rPr lang="en-US" sz="2000" i="1">
                <a:latin typeface="Times New Roman" pitchFamily="18" charset="0"/>
              </a:rPr>
              <a:t>(t+1))+(1-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</a:rPr>
              <a:t> )C</a:t>
            </a:r>
            <a:r>
              <a:rPr lang="en-US" sz="2000" i="1" baseline="-25000">
                <a:latin typeface="Times New Roman" pitchFamily="18" charset="0"/>
              </a:rPr>
              <a:t>k,t+1 </a:t>
            </a:r>
            <a:r>
              <a:rPr lang="en-US" sz="2000" i="1">
                <a:latin typeface="Times New Roman" pitchFamily="18" charset="0"/>
              </a:rPr>
              <a:t>=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 </a:t>
            </a:r>
            <a:r>
              <a:rPr lang="en-US" sz="2000" i="1">
                <a:latin typeface="Times New Roman" pitchFamily="18" charset="0"/>
              </a:rPr>
              <a:t>C</a:t>
            </a:r>
            <a:r>
              <a:rPr lang="en-US" sz="2000" i="1" baseline="-25000">
                <a:latin typeface="Times New Roman" pitchFamily="18" charset="0"/>
              </a:rPr>
              <a:t>k-1,t+1 </a:t>
            </a:r>
            <a:r>
              <a:rPr lang="en-US" sz="2000" i="1">
                <a:latin typeface="Times New Roman" pitchFamily="18" charset="0"/>
              </a:rPr>
              <a:t>+ (1-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</a:rPr>
              <a:t> ) 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endParaRPr lang="en-US" sz="2000" i="1">
              <a:latin typeface="Times New Roman" pitchFamily="18" charset="0"/>
            </a:endParaRPr>
          </a:p>
        </p:txBody>
      </p:sp>
      <p:sp>
        <p:nvSpPr>
          <p:cNvPr id="193551" name="Rectangle 15"/>
          <p:cNvSpPr>
            <a:spLocks noChangeArrowheads="1"/>
          </p:cNvSpPr>
          <p:nvPr/>
        </p:nvSpPr>
        <p:spPr bwMode="auto">
          <a:xfrm>
            <a:off x="7010400" y="11430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3200"/>
              <a:t>Equilibrium Equations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42672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</a:t>
            </a:r>
            <a:r>
              <a:rPr lang="en-US" sz="2000" i="1">
                <a:latin typeface="Times New Roman" pitchFamily="18" charset="0"/>
              </a:rPr>
              <a:t>(t+1)-C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) =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</a:rPr>
              <a:t>(C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-C</a:t>
            </a:r>
            <a:r>
              <a:rPr lang="en-US" sz="2000" i="1" baseline="-25000">
                <a:latin typeface="Times New Roman" pitchFamily="18" charset="0"/>
              </a:rPr>
              <a:t>k-1,t+1</a:t>
            </a:r>
            <a:r>
              <a:rPr lang="en-US" sz="2000" i="1">
                <a:latin typeface="Times New Roman" pitchFamily="18" charset="0"/>
              </a:rPr>
              <a:t>)</a:t>
            </a:r>
          </a:p>
        </p:txBody>
      </p:sp>
      <p:sp>
        <p:nvSpPr>
          <p:cNvPr id="191492" name="Rectangle 4"/>
          <p:cNvSpPr>
            <a:spLocks noChangeArrowheads="1"/>
          </p:cNvSpPr>
          <p:nvPr/>
        </p:nvSpPr>
        <p:spPr bwMode="auto">
          <a:xfrm>
            <a:off x="457200" y="25908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k-1</a:t>
            </a:r>
            <a:r>
              <a:rPr lang="en-US" sz="2000" i="1">
                <a:latin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</a:t>
            </a:r>
            <a:r>
              <a:rPr lang="en-US" sz="2000" i="1">
                <a:latin typeface="Times New Roman" pitchFamily="18" charset="0"/>
              </a:rPr>
              <a:t>(t+1)-C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) = (k-1)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k-2</a:t>
            </a:r>
            <a:r>
              <a:rPr lang="en-US" sz="2000" i="1">
                <a:latin typeface="Times New Roman" pitchFamily="18" charset="0"/>
              </a:rPr>
              <a:t>(C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-C</a:t>
            </a:r>
            <a:r>
              <a:rPr lang="en-US" sz="2000" i="1" baseline="-25000">
                <a:latin typeface="Times New Roman" pitchFamily="18" charset="0"/>
              </a:rPr>
              <a:t>k-1,t+1</a:t>
            </a:r>
            <a:r>
              <a:rPr lang="en-US" sz="2000" i="1">
                <a:latin typeface="Times New Roman" pitchFamily="18" charset="0"/>
              </a:rPr>
              <a:t>)</a:t>
            </a:r>
          </a:p>
        </p:txBody>
      </p:sp>
      <p:sp>
        <p:nvSpPr>
          <p:cNvPr id="191493" name="Rectangle 5"/>
          <p:cNvSpPr>
            <a:spLocks noChangeArrowheads="1"/>
          </p:cNvSpPr>
          <p:nvPr/>
        </p:nvSpPr>
        <p:spPr bwMode="auto">
          <a:xfrm>
            <a:off x="457200" y="33528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 dirty="0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 dirty="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 dirty="0">
                <a:latin typeface="Times New Roman" pitchFamily="18" charset="0"/>
                <a:sym typeface="Symbol" pitchFamily="18" charset="2"/>
              </a:rPr>
              <a:t>k-1</a:t>
            </a:r>
            <a:r>
              <a:rPr lang="en-US" sz="2000" i="1" dirty="0">
                <a:latin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</a:t>
            </a:r>
            <a:r>
              <a:rPr lang="en-US" sz="2000" i="1" dirty="0">
                <a:latin typeface="Times New Roman" pitchFamily="18" charset="0"/>
              </a:rPr>
              <a:t>(t+1)-C</a:t>
            </a:r>
            <a:r>
              <a:rPr lang="en-US" sz="2000" i="1" baseline="-25000" dirty="0">
                <a:latin typeface="Times New Roman" pitchFamily="18" charset="0"/>
              </a:rPr>
              <a:t>k,t+1</a:t>
            </a:r>
            <a:r>
              <a:rPr lang="en-US" sz="2000" i="1" dirty="0">
                <a:latin typeface="Times New Roman" pitchFamily="18" charset="0"/>
              </a:rPr>
              <a:t>) = (k-1)</a:t>
            </a:r>
            <a:r>
              <a:rPr lang="en-US" sz="2000" i="1" dirty="0" err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000" i="1" baseline="-25000" dirty="0" err="1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 dirty="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 dirty="0">
                <a:latin typeface="Times New Roman" pitchFamily="18" charset="0"/>
                <a:sym typeface="Symbol" pitchFamily="18" charset="2"/>
              </a:rPr>
              <a:t>k-2</a:t>
            </a:r>
            <a:r>
              <a:rPr lang="en-US" sz="2000" i="1" dirty="0">
                <a:latin typeface="Times New Roman" pitchFamily="18" charset="0"/>
              </a:rPr>
              <a:t>(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en-US" sz="2000" b="1" i="1" baseline="-25000" dirty="0">
                <a:solidFill>
                  <a:srgbClr val="FF0000"/>
                </a:solidFill>
                <a:latin typeface="Times New Roman" pitchFamily="18" charset="0"/>
              </a:rPr>
              <a:t>k,t+1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- </a:t>
            </a:r>
            <a:r>
              <a:rPr lang="en-US" sz="2000" b="1" i="1" dirty="0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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(t+1)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2000" b="1" i="1" dirty="0">
                <a:solidFill>
                  <a:srgbClr val="0066FF"/>
                </a:solidFill>
                <a:latin typeface="Symbol" pitchFamily="18" charset="2"/>
                <a:sym typeface="Symbol" pitchFamily="18" charset="2"/>
              </a:rPr>
              <a:t></a:t>
            </a:r>
            <a:r>
              <a:rPr lang="en-US" sz="2000" b="1" i="1" dirty="0">
                <a:solidFill>
                  <a:srgbClr val="0066FF"/>
                </a:solidFill>
                <a:latin typeface="Times New Roman" pitchFamily="18" charset="0"/>
              </a:rPr>
              <a:t>(t+1)-C</a:t>
            </a:r>
            <a:r>
              <a:rPr lang="en-US" sz="2000" b="1" i="1" baseline="-25000" dirty="0">
                <a:solidFill>
                  <a:srgbClr val="0066FF"/>
                </a:solidFill>
                <a:latin typeface="Times New Roman" pitchFamily="18" charset="0"/>
              </a:rPr>
              <a:t>k-1,t+1</a:t>
            </a:r>
            <a:r>
              <a:rPr lang="en-US" sz="2000" i="1" dirty="0">
                <a:latin typeface="Times New Roman" pitchFamily="18" charset="0"/>
              </a:rPr>
              <a:t>)</a:t>
            </a:r>
          </a:p>
        </p:txBody>
      </p:sp>
      <p:sp>
        <p:nvSpPr>
          <p:cNvPr id="191494" name="Rectangle 6"/>
          <p:cNvSpPr>
            <a:spLocks noChangeArrowheads="1"/>
          </p:cNvSpPr>
          <p:nvPr/>
        </p:nvSpPr>
        <p:spPr bwMode="auto">
          <a:xfrm>
            <a:off x="457200" y="4038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 dirty="0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 dirty="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 dirty="0">
                <a:latin typeface="Times New Roman" pitchFamily="18" charset="0"/>
                <a:sym typeface="Symbol" pitchFamily="18" charset="2"/>
              </a:rPr>
              <a:t>k-1</a:t>
            </a:r>
            <a:r>
              <a:rPr lang="en-US" sz="2000" i="1" dirty="0">
                <a:latin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000" i="1" baseline="-25000" dirty="0">
                <a:latin typeface="Times New Roman" pitchFamily="18" charset="0"/>
              </a:rPr>
              <a:t>k,t+1</a:t>
            </a:r>
            <a:r>
              <a:rPr lang="en-US" sz="2000" i="1" dirty="0">
                <a:latin typeface="Times New Roman" pitchFamily="18" charset="0"/>
              </a:rPr>
              <a:t>) = (k-1)</a:t>
            </a:r>
            <a:r>
              <a:rPr lang="en-US" sz="2000" i="1" dirty="0" err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000" i="1" baseline="-25000" dirty="0" err="1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 dirty="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 dirty="0">
                <a:latin typeface="Times New Roman" pitchFamily="18" charset="0"/>
                <a:sym typeface="Symbol" pitchFamily="18" charset="2"/>
              </a:rPr>
              <a:t>k-2</a:t>
            </a:r>
            <a:r>
              <a:rPr lang="en-US" sz="2000" i="1" dirty="0">
                <a:latin typeface="Times New Roman" pitchFamily="18" charset="0"/>
              </a:rPr>
              <a:t>(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en-US" sz="2000" b="1" i="1" baseline="-25000" dirty="0">
                <a:solidFill>
                  <a:srgbClr val="FF0000"/>
                </a:solidFill>
                <a:latin typeface="Times New Roman" pitchFamily="18" charset="0"/>
              </a:rPr>
              <a:t>k,t+1</a:t>
            </a:r>
            <a:r>
              <a:rPr lang="en-US" sz="2000" i="1" dirty="0">
                <a:latin typeface="Times New Roman" pitchFamily="18" charset="0"/>
              </a:rPr>
              <a:t>-</a:t>
            </a:r>
            <a:r>
              <a:rPr lang="en-US" sz="2000" b="1" i="1" dirty="0">
                <a:solidFill>
                  <a:srgbClr val="0066FF"/>
                </a:solidFill>
                <a:latin typeface="Times New Roman" pitchFamily="18" charset="0"/>
              </a:rPr>
              <a:t>F</a:t>
            </a:r>
            <a:r>
              <a:rPr lang="en-US" sz="2000" b="1" i="1" baseline="-25000" dirty="0">
                <a:solidFill>
                  <a:srgbClr val="0066FF"/>
                </a:solidFill>
                <a:latin typeface="Times New Roman" pitchFamily="18" charset="0"/>
              </a:rPr>
              <a:t>k-1,t+1</a:t>
            </a:r>
            <a:r>
              <a:rPr lang="en-US" sz="2000" i="1" dirty="0">
                <a:latin typeface="Times New Roman" pitchFamily="18" charset="0"/>
              </a:rPr>
              <a:t>)</a:t>
            </a:r>
          </a:p>
        </p:txBody>
      </p:sp>
      <p:sp>
        <p:nvSpPr>
          <p:cNvPr id="191495" name="Rectangle 7"/>
          <p:cNvSpPr>
            <a:spLocks noChangeArrowheads="1"/>
          </p:cNvSpPr>
          <p:nvPr/>
        </p:nvSpPr>
        <p:spPr bwMode="auto">
          <a:xfrm>
            <a:off x="457200" y="4724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 = (k-1)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i="1">
                <a:latin typeface="Times New Roman" pitchFamily="18" charset="0"/>
              </a:rPr>
              <a:t>(F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-F</a:t>
            </a:r>
            <a:r>
              <a:rPr lang="en-US" sz="2000" i="1" baseline="-25000">
                <a:latin typeface="Times New Roman" pitchFamily="18" charset="0"/>
              </a:rPr>
              <a:t>k-1,t+1</a:t>
            </a:r>
            <a:r>
              <a:rPr lang="en-US" sz="2000" i="1">
                <a:latin typeface="Times New Roman" pitchFamily="18" charset="0"/>
              </a:rPr>
              <a:t>)</a:t>
            </a:r>
          </a:p>
        </p:txBody>
      </p:sp>
      <p:pic>
        <p:nvPicPr>
          <p:cNvPr id="191496" name="Picture 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5410200"/>
            <a:ext cx="3276600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91497" name="Rectangle 9"/>
          <p:cNvSpPr>
            <a:spLocks noChangeArrowheads="1"/>
          </p:cNvSpPr>
          <p:nvPr/>
        </p:nvSpPr>
        <p:spPr bwMode="auto">
          <a:xfrm>
            <a:off x="4572000" y="1781175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91498" name="Rectangle 10"/>
          <p:cNvSpPr>
            <a:spLocks noChangeArrowheads="1"/>
          </p:cNvSpPr>
          <p:nvPr/>
        </p:nvSpPr>
        <p:spPr bwMode="auto">
          <a:xfrm>
            <a:off x="6257925" y="2543175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91499" name="Rectangle 11"/>
          <p:cNvSpPr>
            <a:spLocks noChangeArrowheads="1"/>
          </p:cNvSpPr>
          <p:nvPr/>
        </p:nvSpPr>
        <p:spPr bwMode="auto">
          <a:xfrm>
            <a:off x="7924800" y="32766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91500" name="Rectangle 12"/>
          <p:cNvSpPr>
            <a:spLocks noChangeArrowheads="1"/>
          </p:cNvSpPr>
          <p:nvPr/>
        </p:nvSpPr>
        <p:spPr bwMode="auto">
          <a:xfrm>
            <a:off x="5486400" y="39624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91501" name="Rectangle 13"/>
          <p:cNvSpPr>
            <a:spLocks noChangeArrowheads="1"/>
          </p:cNvSpPr>
          <p:nvPr/>
        </p:nvSpPr>
        <p:spPr bwMode="auto">
          <a:xfrm>
            <a:off x="4419600" y="46482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91502" name="Rectangle 14"/>
          <p:cNvSpPr>
            <a:spLocks noChangeArrowheads="1"/>
          </p:cNvSpPr>
          <p:nvPr/>
        </p:nvSpPr>
        <p:spPr bwMode="auto">
          <a:xfrm>
            <a:off x="457200" y="1219200"/>
            <a:ext cx="609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</a:t>
            </a:r>
            <a:r>
              <a:rPr lang="en-US" sz="2000" i="1">
                <a:latin typeface="Times New Roman" pitchFamily="18" charset="0"/>
              </a:rPr>
              <a:t>(t+1))+(1-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</a:rPr>
              <a:t> )C</a:t>
            </a:r>
            <a:r>
              <a:rPr lang="en-US" sz="2000" i="1" baseline="-25000">
                <a:latin typeface="Times New Roman" pitchFamily="18" charset="0"/>
              </a:rPr>
              <a:t>k,t+1 </a:t>
            </a:r>
            <a:r>
              <a:rPr lang="en-US" sz="2000" i="1">
                <a:latin typeface="Times New Roman" pitchFamily="18" charset="0"/>
              </a:rPr>
              <a:t>=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 </a:t>
            </a:r>
            <a:r>
              <a:rPr lang="en-US" sz="2000" i="1">
                <a:latin typeface="Times New Roman" pitchFamily="18" charset="0"/>
              </a:rPr>
              <a:t>C</a:t>
            </a:r>
            <a:r>
              <a:rPr lang="en-US" sz="2000" i="1" baseline="-25000">
                <a:latin typeface="Times New Roman" pitchFamily="18" charset="0"/>
              </a:rPr>
              <a:t>k-1,t+1 </a:t>
            </a:r>
            <a:r>
              <a:rPr lang="en-US" sz="2000" i="1">
                <a:latin typeface="Times New Roman" pitchFamily="18" charset="0"/>
              </a:rPr>
              <a:t>+ (1-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</a:rPr>
              <a:t> ) 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endParaRPr lang="en-US" sz="2000" i="1">
              <a:latin typeface="Times New Roman" pitchFamily="18" charset="0"/>
            </a:endParaRPr>
          </a:p>
        </p:txBody>
      </p:sp>
      <p:sp>
        <p:nvSpPr>
          <p:cNvPr id="191503" name="Rectangle 15"/>
          <p:cNvSpPr>
            <a:spLocks noChangeArrowheads="1"/>
          </p:cNvSpPr>
          <p:nvPr/>
        </p:nvSpPr>
        <p:spPr bwMode="auto">
          <a:xfrm>
            <a:off x="7010400" y="11430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3200"/>
              <a:t>Equilibrium Equations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42672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2000" i="1" baseline="-25000" dirty="0" err="1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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</a:rPr>
              <a:t>(t+1)-C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</a:rPr>
              <a:t>k,t+1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</a:rPr>
              <a:t>) = 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000" i="1" baseline="-25000" dirty="0" err="1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</a:rPr>
              <a:t>(C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</a:rPr>
              <a:t>k,t+1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</a:rPr>
              <a:t>-C</a:t>
            </a:r>
            <a:r>
              <a:rPr lang="en-US" sz="2000" i="1" baseline="-25000" dirty="0">
                <a:solidFill>
                  <a:schemeClr val="tx1"/>
                </a:solidFill>
                <a:latin typeface="Times New Roman" pitchFamily="18" charset="0"/>
              </a:rPr>
              <a:t>k-1,t+1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457200" y="25908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k-1</a:t>
            </a:r>
            <a:r>
              <a:rPr lang="en-US" sz="2000" i="1">
                <a:latin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</a:t>
            </a:r>
            <a:r>
              <a:rPr lang="en-US" sz="2000" i="1">
                <a:latin typeface="Times New Roman" pitchFamily="18" charset="0"/>
              </a:rPr>
              <a:t>(t+1)-C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) = (k-1)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k-2</a:t>
            </a:r>
            <a:r>
              <a:rPr lang="en-US" sz="2000" i="1">
                <a:latin typeface="Times New Roman" pitchFamily="18" charset="0"/>
              </a:rPr>
              <a:t>(C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-C</a:t>
            </a:r>
            <a:r>
              <a:rPr lang="en-US" sz="2000" i="1" baseline="-25000">
                <a:latin typeface="Times New Roman" pitchFamily="18" charset="0"/>
              </a:rPr>
              <a:t>k-1,t+1</a:t>
            </a:r>
            <a:r>
              <a:rPr lang="en-US" sz="2000" i="1">
                <a:latin typeface="Times New Roman" pitchFamily="18" charset="0"/>
              </a:rPr>
              <a:t>)</a:t>
            </a:r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457200" y="33528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k-1</a:t>
            </a:r>
            <a:r>
              <a:rPr lang="en-US" sz="2000" i="1">
                <a:latin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</a:t>
            </a:r>
            <a:r>
              <a:rPr lang="en-US" sz="2000" i="1">
                <a:latin typeface="Times New Roman" pitchFamily="18" charset="0"/>
              </a:rPr>
              <a:t>(t+1)-C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) = (k-1)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k-2</a:t>
            </a:r>
            <a:r>
              <a:rPr lang="en-US" sz="2000" i="1">
                <a:latin typeface="Times New Roman" pitchFamily="18" charset="0"/>
              </a:rPr>
              <a:t>(C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- </a:t>
            </a:r>
            <a:r>
              <a:rPr lang="en-US" sz="2000" i="1">
                <a:latin typeface="Symbol" pitchFamily="18" charset="2"/>
                <a:sym typeface="Symbol" pitchFamily="18" charset="2"/>
              </a:rPr>
              <a:t></a:t>
            </a:r>
            <a:r>
              <a:rPr lang="en-US" sz="2000" i="1">
                <a:latin typeface="Times New Roman" pitchFamily="18" charset="0"/>
              </a:rPr>
              <a:t>(t+1)+</a:t>
            </a:r>
            <a:r>
              <a:rPr lang="en-US" sz="2000" i="1">
                <a:latin typeface="Symbol" pitchFamily="18" charset="2"/>
                <a:sym typeface="Symbol" pitchFamily="18" charset="2"/>
              </a:rPr>
              <a:t></a:t>
            </a:r>
            <a:r>
              <a:rPr lang="en-US" sz="2000" i="1">
                <a:latin typeface="Times New Roman" pitchFamily="18" charset="0"/>
              </a:rPr>
              <a:t>(t+1)-C</a:t>
            </a:r>
            <a:r>
              <a:rPr lang="en-US" sz="2000" i="1" baseline="-25000">
                <a:latin typeface="Times New Roman" pitchFamily="18" charset="0"/>
              </a:rPr>
              <a:t>k-1,t+1</a:t>
            </a:r>
            <a:r>
              <a:rPr lang="en-US" sz="2000" i="1">
                <a:latin typeface="Times New Roman" pitchFamily="18" charset="0"/>
              </a:rPr>
              <a:t>)</a:t>
            </a:r>
          </a:p>
        </p:txBody>
      </p:sp>
      <p:sp>
        <p:nvSpPr>
          <p:cNvPr id="194566" name="Rectangle 6"/>
          <p:cNvSpPr>
            <a:spLocks noChangeArrowheads="1"/>
          </p:cNvSpPr>
          <p:nvPr/>
        </p:nvSpPr>
        <p:spPr bwMode="auto">
          <a:xfrm>
            <a:off x="457200" y="4038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 dirty="0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 dirty="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b="1" i="1" baseline="30000" dirty="0">
                <a:latin typeface="Times New Roman" pitchFamily="18" charset="0"/>
                <a:sym typeface="Symbol" pitchFamily="18" charset="2"/>
              </a:rPr>
              <a:t>k-1</a:t>
            </a:r>
            <a:r>
              <a:rPr lang="en-US" sz="2000" i="1" dirty="0">
                <a:latin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000" i="1" baseline="-25000" dirty="0">
                <a:latin typeface="Times New Roman" pitchFamily="18" charset="0"/>
              </a:rPr>
              <a:t>k,t+1</a:t>
            </a:r>
            <a:r>
              <a:rPr lang="en-US" sz="2000" i="1" dirty="0">
                <a:latin typeface="Times New Roman" pitchFamily="18" charset="0"/>
              </a:rPr>
              <a:t>) = (k-1)</a:t>
            </a:r>
            <a:r>
              <a:rPr lang="en-US" sz="2000" i="1" dirty="0" err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000" i="1" baseline="-25000" dirty="0" err="1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 dirty="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b="1" i="1" baseline="30000" dirty="0">
                <a:latin typeface="Times New Roman" pitchFamily="18" charset="0"/>
                <a:sym typeface="Symbol" pitchFamily="18" charset="2"/>
              </a:rPr>
              <a:t>k-2</a:t>
            </a:r>
            <a:r>
              <a:rPr lang="en-US" sz="2000" i="1" dirty="0">
                <a:latin typeface="Times New Roman" pitchFamily="18" charset="0"/>
              </a:rPr>
              <a:t>(F</a:t>
            </a:r>
            <a:r>
              <a:rPr lang="en-US" sz="2000" i="1" baseline="-25000" dirty="0">
                <a:latin typeface="Times New Roman" pitchFamily="18" charset="0"/>
              </a:rPr>
              <a:t>k,t+1</a:t>
            </a:r>
            <a:r>
              <a:rPr lang="en-US" sz="2000" i="1" dirty="0">
                <a:latin typeface="Times New Roman" pitchFamily="18" charset="0"/>
              </a:rPr>
              <a:t>-F</a:t>
            </a:r>
            <a:r>
              <a:rPr lang="en-US" sz="2000" i="1" baseline="-25000" dirty="0">
                <a:latin typeface="Times New Roman" pitchFamily="18" charset="0"/>
              </a:rPr>
              <a:t>k-1,t+1</a:t>
            </a:r>
            <a:r>
              <a:rPr lang="en-US" sz="2000" i="1" dirty="0">
                <a:latin typeface="Times New Roman" pitchFamily="18" charset="0"/>
              </a:rPr>
              <a:t>)</a:t>
            </a:r>
          </a:p>
        </p:txBody>
      </p:sp>
      <p:sp>
        <p:nvSpPr>
          <p:cNvPr id="194567" name="Rectangle 7"/>
          <p:cNvSpPr>
            <a:spLocks noChangeArrowheads="1"/>
          </p:cNvSpPr>
          <p:nvPr/>
        </p:nvSpPr>
        <p:spPr bwMode="auto">
          <a:xfrm>
            <a:off x="457200" y="4724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(1-q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i="1" baseline="300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F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 = (k-1)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i="1">
                <a:latin typeface="Times New Roman" pitchFamily="18" charset="0"/>
              </a:rPr>
              <a:t>(F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r>
              <a:rPr lang="en-US" sz="2000" i="1">
                <a:latin typeface="Times New Roman" pitchFamily="18" charset="0"/>
              </a:rPr>
              <a:t>-F</a:t>
            </a:r>
            <a:r>
              <a:rPr lang="en-US" sz="2000" i="1" baseline="-25000">
                <a:latin typeface="Times New Roman" pitchFamily="18" charset="0"/>
              </a:rPr>
              <a:t>k-1,t+1</a:t>
            </a:r>
            <a:r>
              <a:rPr lang="en-US" sz="2000" i="1">
                <a:latin typeface="Times New Roman" pitchFamily="18" charset="0"/>
              </a:rPr>
              <a:t>)</a:t>
            </a:r>
          </a:p>
        </p:txBody>
      </p:sp>
      <p:pic>
        <p:nvPicPr>
          <p:cNvPr id="194568" name="Picture 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5410200"/>
            <a:ext cx="3276600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94569" name="Rectangle 9"/>
          <p:cNvSpPr>
            <a:spLocks noChangeArrowheads="1"/>
          </p:cNvSpPr>
          <p:nvPr/>
        </p:nvSpPr>
        <p:spPr bwMode="auto">
          <a:xfrm>
            <a:off x="4572000" y="1781175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 dirty="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94570" name="Rectangle 10"/>
          <p:cNvSpPr>
            <a:spLocks noChangeArrowheads="1"/>
          </p:cNvSpPr>
          <p:nvPr/>
        </p:nvSpPr>
        <p:spPr bwMode="auto">
          <a:xfrm>
            <a:off x="6257925" y="2543175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 dirty="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94571" name="Rectangle 11"/>
          <p:cNvSpPr>
            <a:spLocks noChangeArrowheads="1"/>
          </p:cNvSpPr>
          <p:nvPr/>
        </p:nvSpPr>
        <p:spPr bwMode="auto">
          <a:xfrm>
            <a:off x="7924800" y="32766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600" dirty="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94572" name="Rectangle 12"/>
          <p:cNvSpPr>
            <a:spLocks noChangeArrowheads="1"/>
          </p:cNvSpPr>
          <p:nvPr/>
        </p:nvSpPr>
        <p:spPr bwMode="auto">
          <a:xfrm>
            <a:off x="5486400" y="39624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 dirty="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94573" name="Rectangle 13"/>
          <p:cNvSpPr>
            <a:spLocks noChangeArrowheads="1"/>
          </p:cNvSpPr>
          <p:nvPr/>
        </p:nvSpPr>
        <p:spPr bwMode="auto">
          <a:xfrm>
            <a:off x="4419600" y="46482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 dirty="0">
                <a:solidFill>
                  <a:srgbClr val="FF0000"/>
                </a:solidFill>
                <a:latin typeface="cmsy10" pitchFamily="34" charset="0"/>
              </a:rPr>
              <a:t>)</a:t>
            </a:r>
          </a:p>
        </p:txBody>
      </p:sp>
      <p:sp>
        <p:nvSpPr>
          <p:cNvPr id="194574" name="Rectangle 14"/>
          <p:cNvSpPr>
            <a:spLocks noChangeArrowheads="1"/>
          </p:cNvSpPr>
          <p:nvPr/>
        </p:nvSpPr>
        <p:spPr bwMode="auto">
          <a:xfrm>
            <a:off x="457200" y="1219200"/>
            <a:ext cx="609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 i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</a:rPr>
              <a:t>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</a:t>
            </a:r>
            <a:r>
              <a:rPr lang="en-US" sz="2000" i="1">
                <a:latin typeface="Times New Roman" pitchFamily="18" charset="0"/>
              </a:rPr>
              <a:t>(t+1))+(1-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</a:rPr>
              <a:t> )C</a:t>
            </a:r>
            <a:r>
              <a:rPr lang="en-US" sz="2000" i="1" baseline="-25000">
                <a:latin typeface="Times New Roman" pitchFamily="18" charset="0"/>
              </a:rPr>
              <a:t>k,t+1 </a:t>
            </a:r>
            <a:r>
              <a:rPr lang="en-US" sz="2000" i="1">
                <a:latin typeface="Times New Roman" pitchFamily="18" charset="0"/>
              </a:rPr>
              <a:t>=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 </a:t>
            </a:r>
            <a:r>
              <a:rPr lang="en-US" sz="2000" i="1">
                <a:latin typeface="Times New Roman" pitchFamily="18" charset="0"/>
              </a:rPr>
              <a:t>C</a:t>
            </a:r>
            <a:r>
              <a:rPr lang="en-US" sz="2000" i="1" baseline="-25000">
                <a:latin typeface="Times New Roman" pitchFamily="18" charset="0"/>
              </a:rPr>
              <a:t>k-1,t+1 </a:t>
            </a:r>
            <a:r>
              <a:rPr lang="en-US" sz="2000" i="1">
                <a:latin typeface="Times New Roman" pitchFamily="18" charset="0"/>
              </a:rPr>
              <a:t>+ (1-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k,t</a:t>
            </a:r>
            <a:r>
              <a:rPr lang="en-US" sz="2000" i="1">
                <a:latin typeface="Times New Roman" pitchFamily="18" charset="0"/>
              </a:rPr>
              <a:t> ) C</a:t>
            </a:r>
            <a:r>
              <a:rPr lang="en-US" sz="2000" i="1" baseline="-25000">
                <a:latin typeface="Times New Roman" pitchFamily="18" charset="0"/>
              </a:rPr>
              <a:t>k,t+1</a:t>
            </a:r>
            <a:endParaRPr lang="en-US" sz="2000" i="1">
              <a:latin typeface="Times New Roman" pitchFamily="18" charset="0"/>
            </a:endParaRPr>
          </a:p>
        </p:txBody>
      </p:sp>
      <p:sp>
        <p:nvSpPr>
          <p:cNvPr id="194575" name="Rectangle 15"/>
          <p:cNvSpPr>
            <a:spLocks noChangeArrowheads="1"/>
          </p:cNvSpPr>
          <p:nvPr/>
        </p:nvSpPr>
        <p:spPr bwMode="auto">
          <a:xfrm>
            <a:off x="7010400" y="11430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3200" dirty="0">
                <a:solidFill>
                  <a:schemeClr val="bg2"/>
                </a:solidFill>
                <a:latin typeface="cmsy10" pitchFamily="34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40" name="Rectangle 16"/>
          <p:cNvSpPr>
            <a:spLocks noChangeArrowheads="1"/>
          </p:cNvSpPr>
          <p:nvPr/>
        </p:nvSpPr>
        <p:spPr bwMode="auto">
          <a:xfrm rot="891533">
            <a:off x="7162800" y="304800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400" i="1">
                <a:solidFill>
                  <a:srgbClr val="FF3300"/>
                </a:solidFill>
                <a:latin typeface="Times New Roman" pitchFamily="18" charset="0"/>
              </a:rPr>
              <a:t>&gt; 1/2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2800"/>
              <a:t>Transmission Probability in Equilibrium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5562600" cy="4572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solidFill>
                  <a:srgbClr val="FF3300"/>
                </a:solidFill>
              </a:rPr>
              <a:t>Lemma </a:t>
            </a:r>
            <a:r>
              <a:rPr lang="en-US" sz="2000"/>
              <a:t>(Manipulating equilibrium equations)</a:t>
            </a:r>
            <a:r>
              <a:rPr lang="en-US" sz="2000">
                <a:solidFill>
                  <a:srgbClr val="FF3300"/>
                </a:solidFill>
              </a:rPr>
              <a:t>:</a:t>
            </a:r>
          </a:p>
        </p:txBody>
      </p:sp>
      <p:pic>
        <p:nvPicPr>
          <p:cNvPr id="129028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2057400"/>
            <a:ext cx="5029200" cy="1289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29029" name="Oval 5"/>
          <p:cNvSpPr>
            <a:spLocks noChangeArrowheads="1"/>
          </p:cNvSpPr>
          <p:nvPr/>
        </p:nvSpPr>
        <p:spPr bwMode="auto">
          <a:xfrm>
            <a:off x="4648200" y="2209800"/>
            <a:ext cx="2514600" cy="1219200"/>
          </a:xfrm>
          <a:prstGeom prst="ellips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auto">
          <a:xfrm rot="1148400">
            <a:off x="7313613" y="3048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400" i="1">
                <a:solidFill>
                  <a:srgbClr val="FF3300"/>
                </a:solidFill>
                <a:latin typeface="Times New Roman" pitchFamily="18" charset="0"/>
              </a:rPr>
              <a:t>&gt;0</a:t>
            </a:r>
            <a:endParaRPr lang="en-US" sz="2400" i="1">
              <a:solidFill>
                <a:srgbClr val="FF3300"/>
              </a:solidFill>
              <a:latin typeface="Arial Narrow" pitchFamily="34" charset="0"/>
            </a:endParaRPr>
          </a:p>
        </p:txBody>
      </p:sp>
      <p:sp>
        <p:nvSpPr>
          <p:cNvPr id="129031" name="Rectangle 7"/>
          <p:cNvSpPr>
            <a:spLocks noChangeArrowheads="1"/>
          </p:cNvSpPr>
          <p:nvPr/>
        </p:nvSpPr>
        <p:spPr bwMode="auto">
          <a:xfrm rot="-1870848">
            <a:off x="762000" y="27813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400" i="1">
                <a:solidFill>
                  <a:srgbClr val="FF3300"/>
                </a:solidFill>
                <a:latin typeface="Times New Roman" pitchFamily="18" charset="0"/>
              </a:rPr>
              <a:t>1/k &lt;</a:t>
            </a:r>
          </a:p>
        </p:txBody>
      </p:sp>
      <p:sp>
        <p:nvSpPr>
          <p:cNvPr id="129032" name="AutoShape 8"/>
          <p:cNvSpPr>
            <a:spLocks noChangeArrowheads="1"/>
          </p:cNvSpPr>
          <p:nvPr/>
        </p:nvSpPr>
        <p:spPr bwMode="auto">
          <a:xfrm>
            <a:off x="6400800" y="1219200"/>
            <a:ext cx="2286000" cy="914400"/>
          </a:xfrm>
          <a:prstGeom prst="wedgeRoundRectCallout">
            <a:avLst>
              <a:gd name="adj1" fmla="val -52986"/>
              <a:gd name="adj2" fmla="val 90106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2000">
                <a:solidFill>
                  <a:schemeClr val="hlink"/>
                </a:solidFill>
                <a:latin typeface="Comic Sans MS" pitchFamily="66" charset="0"/>
              </a:rPr>
              <a:t>Benefit from losing one agent</a:t>
            </a:r>
          </a:p>
        </p:txBody>
      </p:sp>
      <p:sp>
        <p:nvSpPr>
          <p:cNvPr id="129033" name="Rectangle 9"/>
          <p:cNvSpPr>
            <a:spLocks noChangeArrowheads="1"/>
          </p:cNvSpPr>
          <p:nvPr/>
        </p:nvSpPr>
        <p:spPr bwMode="auto">
          <a:xfrm>
            <a:off x="152400" y="5791200"/>
            <a:ext cx="586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chemeClr val="bg2"/>
              </a:buClr>
            </a:pPr>
            <a:r>
              <a:rPr lang="en-US" sz="2400">
                <a:solidFill>
                  <a:schemeClr val="bg2"/>
                </a:solidFill>
              </a:rPr>
              <a:t>*</a:t>
            </a:r>
            <a:r>
              <a:rPr lang="en-US" sz="2000">
                <a:solidFill>
                  <a:schemeClr val="bg2"/>
                </a:solidFill>
              </a:rPr>
              <a:t> </a:t>
            </a:r>
            <a:r>
              <a:rPr lang="en-US" sz="2000" i="1">
                <a:latin typeface="Times New Roman" pitchFamily="18" charset="0"/>
              </a:rPr>
              <a:t>F</a:t>
            </a:r>
            <a:r>
              <a:rPr lang="en-US" sz="2000" i="1" baseline="-25000">
                <a:latin typeface="Times New Roman" pitchFamily="18" charset="0"/>
              </a:rPr>
              <a:t>k,t</a:t>
            </a:r>
            <a:r>
              <a:rPr lang="en-US" i="1">
                <a:latin typeface="Times New Roman" pitchFamily="18" charset="0"/>
              </a:rPr>
              <a:t> =  </a:t>
            </a:r>
            <a:r>
              <a:rPr lang="en-US" sz="2000" i="1">
                <a:latin typeface="Times New Roman" pitchFamily="18" charset="0"/>
              </a:rPr>
              <a:t>C</a:t>
            </a:r>
            <a:r>
              <a:rPr lang="en-US" sz="2000" i="1" baseline="-25000">
                <a:latin typeface="Times New Roman" pitchFamily="18" charset="0"/>
              </a:rPr>
              <a:t>k,t</a:t>
            </a:r>
            <a:r>
              <a:rPr lang="en-US" i="1">
                <a:latin typeface="Times New Roman" pitchFamily="18" charset="0"/>
              </a:rPr>
              <a:t> - </a:t>
            </a:r>
            <a:r>
              <a:rPr lang="en-US" i="1">
                <a:latin typeface="Times New Roman" pitchFamily="18" charset="0"/>
                <a:sym typeface="Symbol" pitchFamily="18" charset="2"/>
              </a:rPr>
              <a:t>(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 i="1">
                <a:latin typeface="Times New Roman" pitchFamily="18" charset="0"/>
                <a:sym typeface="Symbol" pitchFamily="18" charset="2"/>
              </a:rPr>
              <a:t>)</a:t>
            </a:r>
            <a:r>
              <a:rPr lang="en-US" i="1">
                <a:latin typeface="Times New Roman" pitchFamily="18" charset="0"/>
              </a:rPr>
              <a:t>   </a:t>
            </a:r>
            <a:r>
              <a:rPr lang="en-US">
                <a:latin typeface="cmmi10" pitchFamily="34" charset="0"/>
              </a:rPr>
              <a:t> </a:t>
            </a:r>
            <a:r>
              <a:rPr lang="en-US">
                <a:latin typeface="Comic Sans MS" pitchFamily="66" charset="0"/>
              </a:rPr>
              <a:t>  ;  expected future cost</a:t>
            </a:r>
            <a:endParaRPr lang="en-US">
              <a:latin typeface="cmmi10" pitchFamily="34" charset="0"/>
            </a:endParaRP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chemeClr val="bg2"/>
              </a:buClr>
            </a:pPr>
            <a:r>
              <a:rPr lang="en-US" sz="2000">
                <a:latin typeface="cmmi10" pitchFamily="34" charset="0"/>
              </a:rPr>
              <a:t> </a:t>
            </a:r>
            <a:r>
              <a:rPr lang="en-US" sz="2000">
                <a:solidFill>
                  <a:schemeClr val="bg2"/>
                </a:solidFill>
              </a:rPr>
              <a:t>  </a:t>
            </a:r>
            <a:r>
              <a:rPr lang="en-US" sz="2000">
                <a:latin typeface="cmmi10" pitchFamily="34" charset="0"/>
              </a:rPr>
              <a:t> </a:t>
            </a:r>
            <a:r>
              <a:rPr lang="en-US" sz="2000" i="1">
                <a:latin typeface="Times New Roman" pitchFamily="18" charset="0"/>
              </a:rPr>
              <a:t>C</a:t>
            </a:r>
            <a:r>
              <a:rPr lang="en-US" sz="2000" i="1" baseline="-25000">
                <a:latin typeface="Times New Roman" pitchFamily="18" charset="0"/>
              </a:rPr>
              <a:t>k,t</a:t>
            </a:r>
            <a:r>
              <a:rPr lang="en-US">
                <a:latin typeface="Comic Sans MS" pitchFamily="66" charset="0"/>
              </a:rPr>
              <a:t> =  expected cost of </a:t>
            </a:r>
            <a:r>
              <a:rPr lang="en-US">
                <a:latin typeface="cmmi10" pitchFamily="34" charset="0"/>
              </a:rPr>
              <a:t>k</a:t>
            </a:r>
            <a:r>
              <a:rPr lang="en-US">
                <a:latin typeface="Comic Sans MS" pitchFamily="66" charset="0"/>
              </a:rPr>
              <a:t> agents at time </a:t>
            </a:r>
            <a:r>
              <a:rPr lang="en-US">
                <a:latin typeface="cmmi10" pitchFamily="34" charset="0"/>
              </a:rPr>
              <a:t>t 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27013" y="2743200"/>
            <a:ext cx="3887787" cy="1600200"/>
            <a:chOff x="47" y="1872"/>
            <a:chExt cx="2497" cy="1200"/>
          </a:xfrm>
        </p:grpSpPr>
        <p:sp>
          <p:nvSpPr>
            <p:cNvPr id="129035" name="Line 11"/>
            <p:cNvSpPr>
              <a:spLocks noChangeShapeType="1"/>
            </p:cNvSpPr>
            <p:nvPr/>
          </p:nvSpPr>
          <p:spPr bwMode="auto">
            <a:xfrm flipH="1" flipV="1">
              <a:off x="1248" y="1872"/>
              <a:ext cx="192" cy="624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29036" name="AutoShape 12"/>
            <p:cNvSpPr>
              <a:spLocks noChangeArrowheads="1"/>
            </p:cNvSpPr>
            <p:nvPr/>
          </p:nvSpPr>
          <p:spPr bwMode="auto">
            <a:xfrm>
              <a:off x="47" y="2496"/>
              <a:ext cx="2497" cy="576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2000">
                  <a:solidFill>
                    <a:schemeClr val="hlink"/>
                  </a:solidFill>
                  <a:latin typeface="Comic Sans MS" pitchFamily="66" charset="0"/>
                </a:rPr>
                <a:t>Transmission probability </a:t>
              </a:r>
            </a:p>
            <a:p>
              <a:pPr algn="ctr" rtl="1"/>
              <a:r>
                <a:rPr lang="en-US" sz="2000">
                  <a:solidFill>
                    <a:schemeClr val="hlink"/>
                  </a:solidFill>
                  <a:latin typeface="Comic Sans MS" pitchFamily="66" charset="0"/>
                </a:rPr>
                <a:t>when </a:t>
              </a:r>
              <a:r>
                <a:rPr lang="en-US" sz="2000" i="1">
                  <a:solidFill>
                    <a:srgbClr val="FF3300"/>
                  </a:solidFill>
                  <a:latin typeface="Times New Roman" pitchFamily="18" charset="0"/>
                </a:rPr>
                <a:t>k</a:t>
              </a:r>
              <a:r>
                <a:rPr lang="en-US" sz="2000">
                  <a:solidFill>
                    <a:schemeClr val="hlink"/>
                  </a:solidFill>
                  <a:latin typeface="Comic Sans MS" pitchFamily="66" charset="0"/>
                </a:rPr>
                <a:t> players at time </a:t>
              </a:r>
              <a:r>
                <a:rPr lang="en-US" sz="2000" i="1">
                  <a:solidFill>
                    <a:srgbClr val="FF3300"/>
                  </a:solidFill>
                  <a:latin typeface="Times New Roman" pitchFamily="18" charset="0"/>
                </a:rPr>
                <a:t>t</a:t>
              </a:r>
              <a:endParaRPr lang="en-US" sz="2000" i="1">
                <a:latin typeface="Times New Roman" pitchFamily="18" charset="0"/>
              </a:endParaRPr>
            </a:p>
          </p:txBody>
        </p:sp>
      </p:grpSp>
      <p:sp>
        <p:nvSpPr>
          <p:cNvPr id="129037" name="Rectangle 13"/>
          <p:cNvSpPr>
            <a:spLocks noChangeArrowheads="1"/>
          </p:cNvSpPr>
          <p:nvPr/>
        </p:nvSpPr>
        <p:spPr bwMode="auto">
          <a:xfrm>
            <a:off x="457200" y="4114800"/>
            <a:ext cx="6096000" cy="1371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</a:pPr>
            <a:r>
              <a:rPr lang="en-US" sz="2000" dirty="0">
                <a:solidFill>
                  <a:srgbClr val="FF3300"/>
                </a:solidFill>
                <a:latin typeface="Comic Sans MS" pitchFamily="66" charset="0"/>
              </a:rPr>
              <a:t>Observation: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Comic Sans MS" pitchFamily="66" charset="0"/>
              <a:buChar char="–"/>
            </a:pPr>
            <a:r>
              <a:rPr lang="en-US" sz="2000" dirty="0">
                <a:latin typeface="Comic Sans MS" pitchFamily="66" charset="0"/>
              </a:rPr>
              <a:t>Either transmission probability in [</a:t>
            </a:r>
            <a:r>
              <a:rPr lang="en-US" sz="2000" i="1" dirty="0">
                <a:latin typeface="Times New Roman" pitchFamily="18" charset="0"/>
              </a:rPr>
              <a:t>1/k,2/k</a:t>
            </a:r>
            <a:r>
              <a:rPr lang="en-US" sz="2000" dirty="0">
                <a:latin typeface="Comic Sans MS" pitchFamily="66" charset="0"/>
              </a:rPr>
              <a:t>]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Comic Sans MS" pitchFamily="66" charset="0"/>
              <a:buChar char="–"/>
            </a:pPr>
            <a:r>
              <a:rPr lang="en-US" sz="2000" dirty="0">
                <a:latin typeface="Comic Sans MS" pitchFamily="66" charset="0"/>
              </a:rPr>
              <a:t>Or, limited benefit from </a:t>
            </a:r>
            <a:r>
              <a:rPr lang="en-US" sz="2000" dirty="0" smtClean="0">
                <a:latin typeface="Comic Sans MS" pitchFamily="66" charset="0"/>
              </a:rPr>
              <a:t>losing </a:t>
            </a:r>
            <a:r>
              <a:rPr lang="en-US" sz="2000" dirty="0">
                <a:latin typeface="Comic Sans MS" pitchFamily="66" charset="0"/>
              </a:rPr>
              <a:t>one agent</a:t>
            </a:r>
          </a:p>
        </p:txBody>
      </p:sp>
      <p:sp>
        <p:nvSpPr>
          <p:cNvPr id="129038" name="Rectangle 14"/>
          <p:cNvSpPr>
            <a:spLocks noChangeArrowheads="1"/>
          </p:cNvSpPr>
          <p:nvPr/>
        </p:nvSpPr>
        <p:spPr bwMode="auto">
          <a:xfrm rot="-1035159">
            <a:off x="7239000" y="22860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400" i="1">
                <a:solidFill>
                  <a:srgbClr val="FF3300"/>
                </a:solidFill>
                <a:latin typeface="Times New Roman" pitchFamily="18" charset="0"/>
              </a:rPr>
              <a:t>&lt;1/2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129039" name="Rectangle 15"/>
          <p:cNvSpPr>
            <a:spLocks noChangeArrowheads="1"/>
          </p:cNvSpPr>
          <p:nvPr/>
        </p:nvSpPr>
        <p:spPr bwMode="auto">
          <a:xfrm rot="1201371">
            <a:off x="685800" y="19812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400" i="1">
                <a:solidFill>
                  <a:srgbClr val="FF3300"/>
                </a:solidFill>
                <a:latin typeface="Times New Roman" pitchFamily="18" charset="0"/>
              </a:rPr>
              <a:t>2/</a:t>
            </a:r>
            <a:r>
              <a:rPr lang="en-US" sz="2800" i="1">
                <a:solidFill>
                  <a:srgbClr val="FF3300"/>
                </a:solidFill>
                <a:latin typeface="Times New Roman" pitchFamily="18" charset="0"/>
              </a:rPr>
              <a:t>k </a:t>
            </a:r>
            <a:r>
              <a:rPr lang="en-US" sz="2400" i="1">
                <a:solidFill>
                  <a:srgbClr val="FF3300"/>
                </a:solidFill>
                <a:latin typeface="Times New Roman" pitchFamily="18" charset="0"/>
              </a:rPr>
              <a:t>&gt;</a:t>
            </a:r>
            <a:endParaRPr lang="en-US" sz="2400" i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29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29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40" grpId="0"/>
      <p:bldP spid="129029" grpId="0" animBg="1"/>
      <p:bldP spid="129030" grpId="0"/>
      <p:bldP spid="129030" grpId="1"/>
      <p:bldP spid="129031" grpId="0"/>
      <p:bldP spid="129031" grpId="1"/>
      <p:bldP spid="129032" grpId="0" animBg="1"/>
      <p:bldP spid="129037" grpId="0" animBg="1"/>
      <p:bldP spid="129038" grpId="0"/>
      <p:bldP spid="129038" grpId="1"/>
      <p:bldP spid="129039" grpId="0"/>
      <p:bldP spid="129039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2800"/>
              <a:t>Return to Deadline</a:t>
            </a:r>
          </a:p>
        </p:txBody>
      </p:sp>
      <p:sp>
        <p:nvSpPr>
          <p:cNvPr id="219150" name="Rectangle 14"/>
          <p:cNvSpPr>
            <a:spLocks noChangeArrowheads="1"/>
          </p:cNvSpPr>
          <p:nvPr/>
        </p:nvSpPr>
        <p:spPr bwMode="auto">
          <a:xfrm>
            <a:off x="1814513" y="2543175"/>
            <a:ext cx="609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400" i="1">
                <a:latin typeface="Times New Roman" pitchFamily="18" charset="0"/>
              </a:rPr>
              <a:t>F</a:t>
            </a:r>
            <a:r>
              <a:rPr lang="en-US" sz="2400" i="1" baseline="-25000">
                <a:latin typeface="Times New Roman" pitchFamily="18" charset="0"/>
              </a:rPr>
              <a:t>k,t </a:t>
            </a:r>
            <a:r>
              <a:rPr lang="en-US" sz="2400" i="1">
                <a:latin typeface="Times New Roman" pitchFamily="18" charset="0"/>
              </a:rPr>
              <a:t>= </a:t>
            </a:r>
            <a:r>
              <a:rPr lang="en-US" sz="2400" i="1"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400" i="1">
                <a:latin typeface="Times New Roman" pitchFamily="18" charset="0"/>
              </a:rPr>
              <a:t>F</a:t>
            </a:r>
            <a:r>
              <a:rPr lang="en-US" sz="2400" i="1" baseline="-25000">
                <a:latin typeface="Times New Roman" pitchFamily="18" charset="0"/>
              </a:rPr>
              <a:t>k-1,t+1 </a:t>
            </a:r>
            <a:r>
              <a:rPr lang="en-US" sz="2400" i="1">
                <a:latin typeface="Times New Roman" pitchFamily="18" charset="0"/>
              </a:rPr>
              <a:t>+ (1- </a:t>
            </a:r>
            <a:r>
              <a:rPr lang="en-US" sz="2400" i="1"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400" i="1">
                <a:latin typeface="Times New Roman" pitchFamily="18" charset="0"/>
              </a:rPr>
              <a:t>) F</a:t>
            </a:r>
            <a:r>
              <a:rPr lang="en-US" sz="2400" i="1" baseline="-25000">
                <a:latin typeface="Times New Roman" pitchFamily="18" charset="0"/>
              </a:rPr>
              <a:t>k,t+1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219153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6400800" cy="5334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000" dirty="0"/>
              <a:t>We seek </a:t>
            </a:r>
            <a:r>
              <a:rPr lang="en-US" sz="2000" dirty="0" smtClean="0"/>
              <a:t>an </a:t>
            </a:r>
            <a:r>
              <a:rPr lang="en-US" sz="2000" dirty="0"/>
              <a:t>upper </a:t>
            </a:r>
            <a:r>
              <a:rPr lang="en-US" sz="2000" dirty="0" smtClean="0"/>
              <a:t>bound on</a:t>
            </a:r>
            <a:r>
              <a:rPr lang="en-US" dirty="0" smtClean="0"/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en-US" i="1" baseline="-25000" dirty="0">
                <a:solidFill>
                  <a:srgbClr val="FF0000"/>
                </a:solidFill>
                <a:latin typeface="Times New Roman" pitchFamily="18" charset="0"/>
              </a:rPr>
              <a:t>n,0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</a:rPr>
              <a:t> = F</a:t>
            </a:r>
            <a:r>
              <a:rPr lang="en-US" i="1" baseline="-25000" dirty="0">
                <a:solidFill>
                  <a:srgbClr val="FF0000"/>
                </a:solidFill>
                <a:latin typeface="Times New Roman" pitchFamily="18" charset="0"/>
              </a:rPr>
              <a:t>n,0</a:t>
            </a:r>
          </a:p>
        </p:txBody>
      </p:sp>
      <p:sp>
        <p:nvSpPr>
          <p:cNvPr id="219154" name="Rectangle 18"/>
          <p:cNvSpPr>
            <a:spLocks noChangeArrowheads="1"/>
          </p:cNvSpPr>
          <p:nvPr/>
        </p:nvSpPr>
        <p:spPr bwMode="auto">
          <a:xfrm>
            <a:off x="838200" y="25908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>
                <a:latin typeface="Comic Sans MS" pitchFamily="66" charset="0"/>
              </a:rPr>
              <a:t>Recall:</a:t>
            </a:r>
          </a:p>
        </p:txBody>
      </p:sp>
      <p:sp>
        <p:nvSpPr>
          <p:cNvPr id="219155" name="Rectangle 19"/>
          <p:cNvSpPr>
            <a:spLocks noChangeArrowheads="1"/>
          </p:cNvSpPr>
          <p:nvPr/>
        </p:nvSpPr>
        <p:spPr bwMode="auto">
          <a:xfrm>
            <a:off x="762000" y="3505200"/>
            <a:ext cx="6172200" cy="1371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</a:pPr>
            <a:r>
              <a:rPr lang="en-US" sz="2000" dirty="0">
                <a:solidFill>
                  <a:srgbClr val="FF3300"/>
                </a:solidFill>
                <a:latin typeface="Comic Sans MS" pitchFamily="66" charset="0"/>
              </a:rPr>
              <a:t>Observation: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Comic Sans MS" pitchFamily="66" charset="0"/>
              <a:buChar char="–"/>
            </a:pPr>
            <a:r>
              <a:rPr lang="en-US" sz="2000" dirty="0">
                <a:latin typeface="Comic Sans MS" pitchFamily="66" charset="0"/>
              </a:rPr>
              <a:t>Either transmission probability in [</a:t>
            </a:r>
            <a:r>
              <a:rPr lang="en-US" sz="2000" i="1" dirty="0">
                <a:latin typeface="Times New Roman" pitchFamily="18" charset="0"/>
              </a:rPr>
              <a:t>1/k,2/k</a:t>
            </a:r>
            <a:r>
              <a:rPr lang="en-US" sz="2000" dirty="0">
                <a:latin typeface="Comic Sans MS" pitchFamily="66" charset="0"/>
              </a:rPr>
              <a:t>]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Comic Sans MS" pitchFamily="66" charset="0"/>
              <a:buChar char="–"/>
            </a:pPr>
            <a:r>
              <a:rPr lang="en-US" sz="2000" dirty="0">
                <a:latin typeface="Comic Sans MS" pitchFamily="66" charset="0"/>
              </a:rPr>
              <a:t>Or, limited benefit from loosing one agent</a:t>
            </a:r>
          </a:p>
        </p:txBody>
      </p:sp>
      <p:sp>
        <p:nvSpPr>
          <p:cNvPr id="219156" name="Rectangle 20"/>
          <p:cNvSpPr>
            <a:spLocks noChangeArrowheads="1"/>
          </p:cNvSpPr>
          <p:nvPr/>
        </p:nvSpPr>
        <p:spPr bwMode="auto">
          <a:xfrm>
            <a:off x="838200" y="5486400"/>
            <a:ext cx="746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>
                <a:latin typeface="Comic Sans MS" pitchFamily="66" charset="0"/>
              </a:rPr>
              <a:t>Consider a tree of recursive computation for </a:t>
            </a:r>
            <a:r>
              <a:rPr lang="en-US" sz="2000" i="1">
                <a:latin typeface="Times New Roman" pitchFamily="18" charset="0"/>
              </a:rPr>
              <a:t>F</a:t>
            </a:r>
            <a:r>
              <a:rPr lang="en-US" sz="2000" i="1" baseline="-25000">
                <a:latin typeface="Times New Roman" pitchFamily="18" charset="0"/>
              </a:rPr>
              <a:t>n,0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5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55650" y="3205163"/>
            <a:ext cx="3394075" cy="1747837"/>
            <a:chOff x="476" y="2019"/>
            <a:chExt cx="2138" cy="1101"/>
          </a:xfrm>
        </p:grpSpPr>
        <p:sp>
          <p:nvSpPr>
            <p:cNvPr id="131075" name="Line 3"/>
            <p:cNvSpPr>
              <a:spLocks noChangeShapeType="1"/>
            </p:cNvSpPr>
            <p:nvPr/>
          </p:nvSpPr>
          <p:spPr bwMode="auto">
            <a:xfrm>
              <a:off x="624" y="2352"/>
              <a:ext cx="15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76" y="2019"/>
              <a:ext cx="365" cy="371"/>
              <a:chOff x="912" y="819"/>
              <a:chExt cx="365" cy="371"/>
            </a:xfrm>
          </p:grpSpPr>
          <p:sp>
            <p:nvSpPr>
              <p:cNvPr id="131077" name="Text Box 5"/>
              <p:cNvSpPr txBox="1">
                <a:spLocks noChangeArrowheads="1"/>
              </p:cNvSpPr>
              <p:nvPr/>
            </p:nvSpPr>
            <p:spPr bwMode="auto">
              <a:xfrm>
                <a:off x="912" y="819"/>
                <a:ext cx="365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rtl="1"/>
                <a:r>
                  <a:rPr lang="en-US" sz="2400" i="1">
                    <a:latin typeface="Times New Roman" pitchFamily="18" charset="0"/>
                  </a:rPr>
                  <a:t>F</a:t>
                </a:r>
                <a:r>
                  <a:rPr lang="en-US" sz="2400" i="1" baseline="-25000">
                    <a:latin typeface="Times New Roman" pitchFamily="18" charset="0"/>
                  </a:rPr>
                  <a:t>n,t</a:t>
                </a:r>
              </a:p>
            </p:txBody>
          </p:sp>
          <p:sp>
            <p:nvSpPr>
              <p:cNvPr id="131078" name="Oval 6"/>
              <p:cNvSpPr>
                <a:spLocks noChangeArrowheads="1"/>
              </p:cNvSpPr>
              <p:nvPr/>
            </p:nvSpPr>
            <p:spPr bwMode="auto">
              <a:xfrm>
                <a:off x="1018" y="1142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1981" y="2019"/>
              <a:ext cx="515" cy="371"/>
              <a:chOff x="1584" y="1021"/>
              <a:chExt cx="515" cy="371"/>
            </a:xfrm>
          </p:grpSpPr>
          <p:sp>
            <p:nvSpPr>
              <p:cNvPr id="131080" name="Oval 8"/>
              <p:cNvSpPr>
                <a:spLocks noChangeArrowheads="1"/>
              </p:cNvSpPr>
              <p:nvPr/>
            </p:nvSpPr>
            <p:spPr bwMode="auto">
              <a:xfrm>
                <a:off x="1776" y="1344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081" name="Text Box 9"/>
              <p:cNvSpPr txBox="1">
                <a:spLocks noChangeArrowheads="1"/>
              </p:cNvSpPr>
              <p:nvPr/>
            </p:nvSpPr>
            <p:spPr bwMode="auto">
              <a:xfrm>
                <a:off x="1584" y="1021"/>
                <a:ext cx="515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just" rtl="1"/>
                <a:r>
                  <a:rPr lang="en-US" sz="2400" i="1">
                    <a:latin typeface="Times New Roman" pitchFamily="18" charset="0"/>
                  </a:rPr>
                  <a:t>F</a:t>
                </a:r>
                <a:r>
                  <a:rPr lang="en-US" sz="2400" i="1" baseline="-25000">
                    <a:latin typeface="Times New Roman" pitchFamily="18" charset="0"/>
                  </a:rPr>
                  <a:t>n,t+1</a:t>
                </a:r>
              </a:p>
            </p:txBody>
          </p:sp>
        </p:grpSp>
        <p:sp>
          <p:nvSpPr>
            <p:cNvPr id="131082" name="Line 10"/>
            <p:cNvSpPr>
              <a:spLocks noChangeShapeType="1"/>
            </p:cNvSpPr>
            <p:nvPr/>
          </p:nvSpPr>
          <p:spPr bwMode="auto">
            <a:xfrm>
              <a:off x="576" y="2352"/>
              <a:ext cx="1536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1992" y="2749"/>
              <a:ext cx="622" cy="371"/>
              <a:chOff x="1608" y="1501"/>
              <a:chExt cx="622" cy="371"/>
            </a:xfrm>
          </p:grpSpPr>
          <p:sp>
            <p:nvSpPr>
              <p:cNvPr id="131084" name="Oval 12"/>
              <p:cNvSpPr>
                <a:spLocks noChangeArrowheads="1"/>
              </p:cNvSpPr>
              <p:nvPr/>
            </p:nvSpPr>
            <p:spPr bwMode="auto">
              <a:xfrm>
                <a:off x="1744" y="1824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085" name="Text Box 13"/>
              <p:cNvSpPr txBox="1">
                <a:spLocks noChangeArrowheads="1"/>
              </p:cNvSpPr>
              <p:nvPr/>
            </p:nvSpPr>
            <p:spPr bwMode="auto">
              <a:xfrm>
                <a:off x="1608" y="1501"/>
                <a:ext cx="622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rtl="1"/>
                <a:r>
                  <a:rPr lang="en-US" sz="2400" i="1">
                    <a:latin typeface="Times New Roman" pitchFamily="18" charset="0"/>
                  </a:rPr>
                  <a:t>F</a:t>
                </a:r>
                <a:r>
                  <a:rPr lang="en-US" sz="2400" i="1" baseline="-25000">
                    <a:latin typeface="Times New Roman" pitchFamily="18" charset="0"/>
                  </a:rPr>
                  <a:t>n-1,t+1</a:t>
                </a:r>
              </a:p>
            </p:txBody>
          </p:sp>
        </p:grpSp>
      </p:grpSp>
      <p:sp>
        <p:nvSpPr>
          <p:cNvPr id="131086" name="Line 14"/>
          <p:cNvSpPr>
            <a:spLocks noChangeShapeType="1"/>
          </p:cNvSpPr>
          <p:nvPr/>
        </p:nvSpPr>
        <p:spPr bwMode="auto">
          <a:xfrm>
            <a:off x="5181600" y="37338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31087" name="Rectangle 1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2800"/>
              <a:t>Upper Bound on Cost</a:t>
            </a:r>
          </a:p>
        </p:txBody>
      </p:sp>
      <p:sp>
        <p:nvSpPr>
          <p:cNvPr id="131088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642910" y="714356"/>
            <a:ext cx="3048000" cy="5334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Two descendants</a:t>
            </a:r>
          </a:p>
        </p:txBody>
      </p:sp>
      <p:sp>
        <p:nvSpPr>
          <p:cNvPr id="131089" name="Rectangle 17"/>
          <p:cNvSpPr>
            <a:spLocks noChangeArrowheads="1"/>
          </p:cNvSpPr>
          <p:nvPr/>
        </p:nvSpPr>
        <p:spPr bwMode="auto">
          <a:xfrm>
            <a:off x="4953000" y="11430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800">
                <a:latin typeface="Comic Sans MS" pitchFamily="66" charset="0"/>
              </a:rPr>
              <a:t>One descendant</a:t>
            </a:r>
          </a:p>
        </p:txBody>
      </p:sp>
      <p:sp>
        <p:nvSpPr>
          <p:cNvPr id="131090" name="Text Box 18"/>
          <p:cNvSpPr txBox="1">
            <a:spLocks noChangeArrowheads="1"/>
          </p:cNvSpPr>
          <p:nvPr/>
        </p:nvSpPr>
        <p:spPr bwMode="auto">
          <a:xfrm>
            <a:off x="1219200" y="2514600"/>
            <a:ext cx="2438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/>
            <a:r>
              <a:rPr lang="en-US" sz="2000" i="1">
                <a:latin typeface="Times New Roman" pitchFamily="18" charset="0"/>
              </a:rPr>
              <a:t>(F</a:t>
            </a:r>
            <a:r>
              <a:rPr lang="en-US" sz="2000" i="1" baseline="-25000">
                <a:latin typeface="Times New Roman" pitchFamily="18" charset="0"/>
              </a:rPr>
              <a:t>n,t+1  </a:t>
            </a:r>
            <a:r>
              <a:rPr lang="en-US" sz="2000" i="1">
                <a:latin typeface="Times New Roman" pitchFamily="18" charset="0"/>
              </a:rPr>
              <a:t>&gt; 2 F</a:t>
            </a:r>
            <a:r>
              <a:rPr lang="en-US" sz="2000" i="1" baseline="-25000">
                <a:latin typeface="Times New Roman" pitchFamily="18" charset="0"/>
              </a:rPr>
              <a:t>n-1,t+1 </a:t>
            </a:r>
            <a:r>
              <a:rPr lang="en-US" i="1"/>
              <a:t>)</a:t>
            </a:r>
          </a:p>
        </p:txBody>
      </p:sp>
      <p:sp>
        <p:nvSpPr>
          <p:cNvPr id="131091" name="Text Box 19"/>
          <p:cNvSpPr txBox="1">
            <a:spLocks noChangeArrowheads="1"/>
          </p:cNvSpPr>
          <p:nvPr/>
        </p:nvSpPr>
        <p:spPr bwMode="auto">
          <a:xfrm>
            <a:off x="5410200" y="1752600"/>
            <a:ext cx="2438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/>
            <a:r>
              <a:rPr lang="en-US" sz="2400" b="1" i="1">
                <a:solidFill>
                  <a:srgbClr val="0066FF"/>
                </a:solidFill>
                <a:latin typeface="Times New Roman" pitchFamily="18" charset="0"/>
              </a:rPr>
              <a:t>F</a:t>
            </a:r>
            <a:r>
              <a:rPr lang="en-US" sz="2400" b="1" i="1" baseline="-25000">
                <a:solidFill>
                  <a:srgbClr val="0066FF"/>
                </a:solidFill>
                <a:latin typeface="Times New Roman" pitchFamily="18" charset="0"/>
              </a:rPr>
              <a:t>n,t+1  </a:t>
            </a:r>
            <a:r>
              <a:rPr lang="en-US" sz="2400" b="1" i="1">
                <a:solidFill>
                  <a:srgbClr val="0066FF"/>
                </a:solidFill>
                <a:latin typeface="Times New Roman" pitchFamily="18" charset="0"/>
              </a:rPr>
              <a:t>&lt; 2 F</a:t>
            </a:r>
            <a:r>
              <a:rPr lang="en-US" sz="2400" b="1" i="1" baseline="-25000">
                <a:solidFill>
                  <a:srgbClr val="0066FF"/>
                </a:solidFill>
                <a:latin typeface="Times New Roman" pitchFamily="18" charset="0"/>
              </a:rPr>
              <a:t>n-1,t+1 </a:t>
            </a:r>
          </a:p>
        </p:txBody>
      </p:sp>
      <p:sp>
        <p:nvSpPr>
          <p:cNvPr id="131092" name="Text Box 20"/>
          <p:cNvSpPr txBox="1">
            <a:spLocks noChangeArrowheads="1"/>
          </p:cNvSpPr>
          <p:nvPr/>
        </p:nvSpPr>
        <p:spPr bwMode="auto">
          <a:xfrm rot="1447396">
            <a:off x="1933575" y="4430713"/>
            <a:ext cx="533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/>
            <a:r>
              <a:rPr lang="en-US" sz="2000" b="1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 </a:t>
            </a:r>
            <a:endParaRPr lang="en-US" b="1">
              <a:solidFill>
                <a:srgbClr val="FF33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31093" name="Text Box 21"/>
          <p:cNvSpPr txBox="1">
            <a:spLocks noChangeArrowheads="1"/>
          </p:cNvSpPr>
          <p:nvPr/>
        </p:nvSpPr>
        <p:spPr bwMode="auto">
          <a:xfrm>
            <a:off x="1371600" y="3352800"/>
            <a:ext cx="609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/>
            <a:r>
              <a:rPr lang="en-US" sz="2000" b="1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1- </a:t>
            </a:r>
            <a:endParaRPr lang="en-US" b="1">
              <a:solidFill>
                <a:srgbClr val="FF33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31094" name="Line 22"/>
          <p:cNvSpPr>
            <a:spLocks noChangeShapeType="1"/>
          </p:cNvSpPr>
          <p:nvPr/>
        </p:nvSpPr>
        <p:spPr bwMode="auto">
          <a:xfrm flipV="1">
            <a:off x="4419600" y="1143000"/>
            <a:ext cx="0" cy="5715000"/>
          </a:xfrm>
          <a:prstGeom prst="line">
            <a:avLst/>
          </a:prstGeom>
          <a:noFill/>
          <a:ln w="9525" cap="rnd">
            <a:solidFill>
              <a:srgbClr val="666699"/>
            </a:solidFill>
            <a:prstDash val="sysDot"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31095" name="Text Box 23"/>
          <p:cNvSpPr txBox="1">
            <a:spLocks noChangeArrowheads="1"/>
          </p:cNvSpPr>
          <p:nvPr/>
        </p:nvSpPr>
        <p:spPr bwMode="auto">
          <a:xfrm>
            <a:off x="609600" y="5394325"/>
            <a:ext cx="3733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/>
            <a:r>
              <a:rPr lang="en-US" sz="2400" i="1">
                <a:latin typeface="Times New Roman" pitchFamily="18" charset="0"/>
              </a:rPr>
              <a:t>F</a:t>
            </a:r>
            <a:r>
              <a:rPr lang="en-US" sz="2400" i="1" baseline="-25000">
                <a:latin typeface="Times New Roman" pitchFamily="18" charset="0"/>
              </a:rPr>
              <a:t>n,t</a:t>
            </a:r>
            <a:r>
              <a:rPr lang="en-US" sz="2400" i="1">
                <a:latin typeface="Times New Roman" pitchFamily="18" charset="0"/>
              </a:rPr>
              <a:t> = </a:t>
            </a:r>
            <a:r>
              <a:rPr lang="en-US" sz="2400" i="1"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400" i="1">
                <a:latin typeface="Times New Roman" pitchFamily="18" charset="0"/>
              </a:rPr>
              <a:t> F</a:t>
            </a:r>
            <a:r>
              <a:rPr lang="en-US" sz="2400" i="1" baseline="-25000">
                <a:latin typeface="Times New Roman" pitchFamily="18" charset="0"/>
              </a:rPr>
              <a:t>n-1,t+1  </a:t>
            </a:r>
            <a:r>
              <a:rPr lang="en-US" sz="2400" i="1">
                <a:latin typeface="Times New Roman" pitchFamily="18" charset="0"/>
              </a:rPr>
              <a:t>+ (1-</a:t>
            </a:r>
            <a:r>
              <a:rPr lang="en-US" sz="2400" i="1"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400" i="1">
                <a:latin typeface="Times New Roman" pitchFamily="18" charset="0"/>
              </a:rPr>
              <a:t>) F</a:t>
            </a:r>
            <a:r>
              <a:rPr lang="en-US" sz="2400" i="1" baseline="-25000">
                <a:latin typeface="Times New Roman" pitchFamily="18" charset="0"/>
              </a:rPr>
              <a:t>n,t+1 </a:t>
            </a:r>
          </a:p>
        </p:txBody>
      </p:sp>
      <p:sp>
        <p:nvSpPr>
          <p:cNvPr id="131096" name="Text Box 24"/>
          <p:cNvSpPr txBox="1">
            <a:spLocks noChangeArrowheads="1"/>
          </p:cNvSpPr>
          <p:nvPr/>
        </p:nvSpPr>
        <p:spPr bwMode="auto">
          <a:xfrm>
            <a:off x="4953000" y="5394325"/>
            <a:ext cx="3505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/>
            <a:r>
              <a:rPr lang="en-US" sz="2400" i="1">
                <a:latin typeface="Times New Roman" pitchFamily="18" charset="0"/>
              </a:rPr>
              <a:t>F</a:t>
            </a:r>
            <a:r>
              <a:rPr lang="en-US" sz="2400" i="1" baseline="-25000">
                <a:latin typeface="Times New Roman" pitchFamily="18" charset="0"/>
              </a:rPr>
              <a:t>n,t</a:t>
            </a:r>
            <a:r>
              <a:rPr lang="en-US" sz="2400" i="1">
                <a:latin typeface="Times New Roman" pitchFamily="18" charset="0"/>
              </a:rPr>
              <a:t> &lt;    F</a:t>
            </a:r>
            <a:r>
              <a:rPr lang="en-US" sz="2400" i="1" baseline="-25000">
                <a:latin typeface="Times New Roman" pitchFamily="18" charset="0"/>
              </a:rPr>
              <a:t>n,t+1    </a:t>
            </a:r>
            <a:r>
              <a:rPr lang="en-US" sz="2400" i="1">
                <a:latin typeface="Times New Roman" pitchFamily="18" charset="0"/>
              </a:rPr>
              <a:t> &lt; 2 F</a:t>
            </a:r>
            <a:r>
              <a:rPr lang="en-US" sz="2400" i="1" baseline="-25000">
                <a:latin typeface="Times New Roman" pitchFamily="18" charset="0"/>
              </a:rPr>
              <a:t>n-1,t+1 </a:t>
            </a:r>
          </a:p>
        </p:txBody>
      </p:sp>
      <p:sp>
        <p:nvSpPr>
          <p:cNvPr id="131097" name="Rectangle 25"/>
          <p:cNvSpPr>
            <a:spLocks noChangeArrowheads="1"/>
          </p:cNvSpPr>
          <p:nvPr/>
        </p:nvSpPr>
        <p:spPr bwMode="auto">
          <a:xfrm rot="-1820339">
            <a:off x="7078663" y="3316288"/>
            <a:ext cx="5191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 sz="2000" b="1">
                <a:solidFill>
                  <a:srgbClr val="FF3300"/>
                </a:solidFill>
                <a:latin typeface="Times New Roman" pitchFamily="18" charset="0"/>
              </a:rPr>
              <a:t>&lt; 2</a:t>
            </a:r>
          </a:p>
        </p:txBody>
      </p:sp>
      <p:sp>
        <p:nvSpPr>
          <p:cNvPr id="131098" name="Rectangle 26"/>
          <p:cNvSpPr>
            <a:spLocks noChangeArrowheads="1"/>
          </p:cNvSpPr>
          <p:nvPr/>
        </p:nvSpPr>
        <p:spPr bwMode="auto">
          <a:xfrm>
            <a:off x="1066800" y="6096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>
                <a:solidFill>
                  <a:srgbClr val="0000FF"/>
                </a:solidFill>
                <a:latin typeface="Comic Sans MS" pitchFamily="66" charset="0"/>
              </a:rPr>
              <a:t>Good edges</a:t>
            </a:r>
          </a:p>
        </p:txBody>
      </p:sp>
      <p:sp>
        <p:nvSpPr>
          <p:cNvPr id="131099" name="Rectangle 27"/>
          <p:cNvSpPr>
            <a:spLocks noChangeArrowheads="1"/>
          </p:cNvSpPr>
          <p:nvPr/>
        </p:nvSpPr>
        <p:spPr bwMode="auto">
          <a:xfrm>
            <a:off x="5334000" y="6096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>
                <a:solidFill>
                  <a:srgbClr val="00CC00"/>
                </a:solidFill>
                <a:latin typeface="Comic Sans MS" pitchFamily="66" charset="0"/>
              </a:rPr>
              <a:t>Doubling edges</a:t>
            </a: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7729538" y="3243263"/>
            <a:ext cx="817562" cy="527050"/>
            <a:chOff x="2190" y="2020"/>
            <a:chExt cx="515" cy="332"/>
          </a:xfrm>
        </p:grpSpPr>
        <p:sp>
          <p:nvSpPr>
            <p:cNvPr id="131101" name="Oval 29"/>
            <p:cNvSpPr>
              <a:spLocks noChangeArrowheads="1"/>
            </p:cNvSpPr>
            <p:nvPr/>
          </p:nvSpPr>
          <p:spPr bwMode="auto">
            <a:xfrm>
              <a:off x="2224" y="2304"/>
              <a:ext cx="48" cy="48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02" name="Text Box 30"/>
            <p:cNvSpPr txBox="1">
              <a:spLocks noChangeArrowheads="1"/>
            </p:cNvSpPr>
            <p:nvPr/>
          </p:nvSpPr>
          <p:spPr bwMode="auto">
            <a:xfrm>
              <a:off x="2190" y="2020"/>
              <a:ext cx="51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rtl="1"/>
              <a:r>
                <a:rPr lang="en-US" sz="2400" i="1">
                  <a:latin typeface="Times New Roman" pitchFamily="18" charset="0"/>
                </a:rPr>
                <a:t>F</a:t>
              </a:r>
              <a:r>
                <a:rPr lang="en-US" sz="2400" i="1" baseline="-25000">
                  <a:latin typeface="Times New Roman" pitchFamily="18" charset="0"/>
                </a:rPr>
                <a:t>n,t+1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4906963" y="3205163"/>
            <a:ext cx="3814762" cy="1747837"/>
            <a:chOff x="3091" y="2019"/>
            <a:chExt cx="2403" cy="1101"/>
          </a:xfrm>
        </p:grpSpPr>
        <p:grpSp>
          <p:nvGrpSpPr>
            <p:cNvPr id="8" name="Group 32"/>
            <p:cNvGrpSpPr>
              <a:grpSpLocks/>
            </p:cNvGrpSpPr>
            <p:nvPr/>
          </p:nvGrpSpPr>
          <p:grpSpPr bwMode="auto">
            <a:xfrm>
              <a:off x="3091" y="2019"/>
              <a:ext cx="2403" cy="1101"/>
              <a:chOff x="3091" y="2019"/>
              <a:chExt cx="2403" cy="1101"/>
            </a:xfrm>
          </p:grpSpPr>
          <p:sp>
            <p:nvSpPr>
              <p:cNvPr id="131105" name="Line 33"/>
              <p:cNvSpPr>
                <a:spLocks noChangeShapeType="1"/>
              </p:cNvSpPr>
              <p:nvPr/>
            </p:nvSpPr>
            <p:spPr bwMode="auto">
              <a:xfrm>
                <a:off x="3264" y="2352"/>
                <a:ext cx="1632" cy="720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grpSp>
            <p:nvGrpSpPr>
              <p:cNvPr id="9" name="Group 34"/>
              <p:cNvGrpSpPr>
                <a:grpSpLocks/>
              </p:cNvGrpSpPr>
              <p:nvPr/>
            </p:nvGrpSpPr>
            <p:grpSpPr bwMode="auto">
              <a:xfrm>
                <a:off x="4872" y="2788"/>
                <a:ext cx="622" cy="332"/>
                <a:chOff x="2190" y="2020"/>
                <a:chExt cx="622" cy="332"/>
              </a:xfrm>
            </p:grpSpPr>
            <p:sp>
              <p:nvSpPr>
                <p:cNvPr id="131107" name="Oval 35"/>
                <p:cNvSpPr>
                  <a:spLocks noChangeArrowheads="1"/>
                </p:cNvSpPr>
                <p:nvPr/>
              </p:nvSpPr>
              <p:spPr bwMode="auto">
                <a:xfrm>
                  <a:off x="2224" y="2304"/>
                  <a:ext cx="48" cy="48"/>
                </a:xfrm>
                <a:prstGeom prst="ellipse">
                  <a:avLst/>
                </a:prstGeom>
                <a:solidFill>
                  <a:schemeClr val="accent2"/>
                </a:solidFill>
                <a:ln w="9525" algn="ctr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108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190" y="2020"/>
                  <a:ext cx="622" cy="28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rtl="1"/>
                  <a:r>
                    <a:rPr lang="en-US" sz="2400" i="1">
                      <a:latin typeface="Times New Roman" pitchFamily="18" charset="0"/>
                    </a:rPr>
                    <a:t>F</a:t>
                  </a:r>
                  <a:r>
                    <a:rPr lang="en-US" sz="2400" i="1" baseline="-25000">
                      <a:latin typeface="Times New Roman" pitchFamily="18" charset="0"/>
                    </a:rPr>
                    <a:t>n-1,t+1</a:t>
                  </a:r>
                </a:p>
              </p:txBody>
            </p:sp>
          </p:grpSp>
          <p:grpSp>
            <p:nvGrpSpPr>
              <p:cNvPr id="10" name="Group 37"/>
              <p:cNvGrpSpPr>
                <a:grpSpLocks/>
              </p:cNvGrpSpPr>
              <p:nvPr/>
            </p:nvGrpSpPr>
            <p:grpSpPr bwMode="auto">
              <a:xfrm>
                <a:off x="3091" y="2019"/>
                <a:ext cx="365" cy="371"/>
                <a:chOff x="1583" y="1501"/>
                <a:chExt cx="365" cy="371"/>
              </a:xfrm>
            </p:grpSpPr>
            <p:sp>
              <p:nvSpPr>
                <p:cNvPr id="131110" name="Oval 38"/>
                <p:cNvSpPr>
                  <a:spLocks noChangeArrowheads="1"/>
                </p:cNvSpPr>
                <p:nvPr/>
              </p:nvSpPr>
              <p:spPr bwMode="auto">
                <a:xfrm>
                  <a:off x="1744" y="1824"/>
                  <a:ext cx="48" cy="48"/>
                </a:xfrm>
                <a:prstGeom prst="ellipse">
                  <a:avLst/>
                </a:prstGeom>
                <a:solidFill>
                  <a:schemeClr val="accent2"/>
                </a:solidFill>
                <a:ln w="9525" algn="ctr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111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583" y="1501"/>
                  <a:ext cx="365" cy="28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just" rtl="1"/>
                  <a:r>
                    <a:rPr lang="en-US" sz="2400" i="1">
                      <a:latin typeface="Times New Roman" pitchFamily="18" charset="0"/>
                    </a:rPr>
                    <a:t>F</a:t>
                  </a:r>
                  <a:r>
                    <a:rPr lang="en-US" sz="2400" i="1" baseline="-25000">
                      <a:latin typeface="Times New Roman" pitchFamily="18" charset="0"/>
                    </a:rPr>
                    <a:t>n,t</a:t>
                  </a:r>
                </a:p>
              </p:txBody>
            </p:sp>
          </p:grpSp>
        </p:grpSp>
        <p:sp>
          <p:nvSpPr>
            <p:cNvPr id="131112" name="Text Box 40"/>
            <p:cNvSpPr txBox="1">
              <a:spLocks noChangeArrowheads="1"/>
            </p:cNvSpPr>
            <p:nvPr/>
          </p:nvSpPr>
          <p:spPr bwMode="auto">
            <a:xfrm rot="828902">
              <a:off x="3701" y="2391"/>
              <a:ext cx="816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rtl="1"/>
              <a:r>
                <a:rPr lang="en-US" sz="1600" b="1">
                  <a:solidFill>
                    <a:srgbClr val="FF3300"/>
                  </a:solidFill>
                  <a:latin typeface="Times New Roman" pitchFamily="18" charset="0"/>
                </a:rPr>
                <a:t>F</a:t>
              </a:r>
              <a:r>
                <a:rPr lang="en-US" sz="1600" b="1" baseline="-25000">
                  <a:solidFill>
                    <a:srgbClr val="FF3300"/>
                  </a:solidFill>
                  <a:latin typeface="Times New Roman" pitchFamily="18" charset="0"/>
                </a:rPr>
                <a:t>n,t</a:t>
              </a:r>
              <a:r>
                <a:rPr lang="en-US" sz="1600" b="1">
                  <a:solidFill>
                    <a:srgbClr val="FF3300"/>
                  </a:solidFill>
                  <a:latin typeface="Times New Roman" pitchFamily="18" charset="0"/>
                </a:rPr>
                <a:t> /  F</a:t>
              </a:r>
              <a:r>
                <a:rPr lang="en-US" sz="1600" b="1" baseline="-25000">
                  <a:solidFill>
                    <a:srgbClr val="FF3300"/>
                  </a:solidFill>
                  <a:latin typeface="Times New Roman" pitchFamily="18" charset="0"/>
                </a:rPr>
                <a:t>n-1,t+1</a:t>
              </a:r>
            </a:p>
          </p:txBody>
        </p:sp>
      </p:grpSp>
      <p:sp>
        <p:nvSpPr>
          <p:cNvPr id="131113" name="Oval 41"/>
          <p:cNvSpPr>
            <a:spLocks noChangeArrowheads="1"/>
          </p:cNvSpPr>
          <p:nvPr/>
        </p:nvSpPr>
        <p:spPr bwMode="auto">
          <a:xfrm>
            <a:off x="5791200" y="3581400"/>
            <a:ext cx="1600200" cy="990600"/>
          </a:xfrm>
          <a:prstGeom prst="ellipse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114" name="Line 42"/>
          <p:cNvSpPr>
            <a:spLocks noChangeShapeType="1"/>
          </p:cNvSpPr>
          <p:nvPr/>
        </p:nvSpPr>
        <p:spPr bwMode="auto">
          <a:xfrm>
            <a:off x="7772400" y="37338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31115" name="Rectangle 43"/>
          <p:cNvSpPr>
            <a:spLocks noChangeArrowheads="1"/>
          </p:cNvSpPr>
          <p:nvPr/>
        </p:nvSpPr>
        <p:spPr bwMode="auto">
          <a:xfrm>
            <a:off x="838200" y="1790700"/>
            <a:ext cx="33528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</a:pPr>
            <a:r>
              <a:rPr lang="en-US" sz="2000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FF"/>
                </a:solidFill>
                <a:latin typeface="cmsy10" pitchFamily="34" charset="0"/>
              </a:rPr>
              <a:t> </a:t>
            </a:r>
            <a:r>
              <a:rPr lang="en-US" sz="2000">
                <a:solidFill>
                  <a:srgbClr val="0000FF"/>
                </a:solidFill>
                <a:latin typeface="Comic Sans MS" pitchFamily="66" charset="0"/>
              </a:rPr>
              <a:t>Transmission probability </a:t>
            </a:r>
            <a:r>
              <a:rPr lang="en-US" sz="2000">
                <a:solidFill>
                  <a:srgbClr val="0000FF"/>
                </a:solidFill>
                <a:latin typeface="cmsy10" pitchFamily="34" charset="0"/>
              </a:rPr>
              <a:t>2</a:t>
            </a:r>
            <a:r>
              <a:rPr lang="en-US" sz="200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[</a:t>
            </a:r>
            <a:r>
              <a:rPr lang="en-US" sz="2000" i="1">
                <a:solidFill>
                  <a:srgbClr val="0000FF"/>
                </a:solidFill>
                <a:latin typeface="Times New Roman" pitchFamily="18" charset="0"/>
              </a:rPr>
              <a:t>1/n, 2/n 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]</a:t>
            </a:r>
            <a:r>
              <a:rPr lang="en-US" sz="2000">
                <a:solidFill>
                  <a:srgbClr val="0000FF"/>
                </a:solidFill>
              </a:rPr>
              <a:t> </a:t>
            </a:r>
            <a:r>
              <a:rPr lang="en-US" sz="2000">
                <a:solidFill>
                  <a:srgbClr val="0000FF"/>
                </a:solidFill>
                <a:latin typeface="cmmi10" pitchFamily="34" charset="0"/>
              </a:rPr>
              <a:t> </a:t>
            </a:r>
            <a:endParaRPr lang="en-US" sz="2000">
              <a:solidFill>
                <a:srgbClr val="0000FF"/>
              </a:solidFill>
            </a:endParaRPr>
          </a:p>
        </p:txBody>
      </p:sp>
      <p:sp>
        <p:nvSpPr>
          <p:cNvPr id="131116" name="Text Box 44"/>
          <p:cNvSpPr txBox="1">
            <a:spLocks noChangeArrowheads="1"/>
          </p:cNvSpPr>
          <p:nvPr/>
        </p:nvSpPr>
        <p:spPr bwMode="auto">
          <a:xfrm>
            <a:off x="1905000" y="3367088"/>
            <a:ext cx="9144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/>
            <a:r>
              <a:rPr lang="en-US" b="1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&lt; 0.8</a:t>
            </a:r>
          </a:p>
        </p:txBody>
      </p:sp>
      <p:sp>
        <p:nvSpPr>
          <p:cNvPr id="131117" name="Text Box 45"/>
          <p:cNvSpPr txBox="1">
            <a:spLocks noChangeArrowheads="1"/>
          </p:cNvSpPr>
          <p:nvPr/>
        </p:nvSpPr>
        <p:spPr bwMode="auto">
          <a:xfrm rot="1447396">
            <a:off x="2133600" y="4632325"/>
            <a:ext cx="847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/>
            <a:r>
              <a:rPr lang="en-US" sz="2000" b="1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 &lt; </a:t>
            </a:r>
            <a:r>
              <a:rPr lang="en-US" b="1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0.3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1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1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1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1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1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1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1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6" grpId="0" animBg="1"/>
      <p:bldP spid="131089" grpId="0"/>
      <p:bldP spid="131090" grpId="0"/>
      <p:bldP spid="131091" grpId="0"/>
      <p:bldP spid="131096" grpId="0"/>
      <p:bldP spid="131097" grpId="0"/>
      <p:bldP spid="131098" grpId="0"/>
      <p:bldP spid="131099" grpId="0"/>
      <p:bldP spid="131113" grpId="0" animBg="1"/>
      <p:bldP spid="131114" grpId="0" animBg="1"/>
      <p:bldP spid="131115" grpId="0"/>
      <p:bldP spid="131116" grpId="0"/>
      <p:bldP spid="13111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Line 2"/>
          <p:cNvSpPr>
            <a:spLocks noChangeShapeType="1"/>
          </p:cNvSpPr>
          <p:nvPr/>
        </p:nvSpPr>
        <p:spPr bwMode="auto">
          <a:xfrm flipV="1">
            <a:off x="3719513" y="3803650"/>
            <a:ext cx="768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2800"/>
              <a:t>Upper Bound on Cost</a:t>
            </a:r>
          </a:p>
        </p:txBody>
      </p:sp>
      <p:sp>
        <p:nvSpPr>
          <p:cNvPr id="133124" name="Line 4"/>
          <p:cNvSpPr>
            <a:spLocks noChangeShapeType="1"/>
          </p:cNvSpPr>
          <p:nvPr/>
        </p:nvSpPr>
        <p:spPr bwMode="auto">
          <a:xfrm>
            <a:off x="1128713" y="5867400"/>
            <a:ext cx="6477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33125" name="Line 5"/>
          <p:cNvSpPr>
            <a:spLocks noChangeShapeType="1"/>
          </p:cNvSpPr>
          <p:nvPr/>
        </p:nvSpPr>
        <p:spPr bwMode="auto">
          <a:xfrm flipV="1">
            <a:off x="1128713" y="1143000"/>
            <a:ext cx="0" cy="4724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76200" y="1450975"/>
            <a:ext cx="9191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 sz="1600" b="1" i="1">
                <a:solidFill>
                  <a:srgbClr val="0000FF"/>
                </a:solidFill>
                <a:latin typeface="Times New Roman" pitchFamily="18" charset="0"/>
              </a:rPr>
              <a:t>#</a:t>
            </a:r>
            <a:r>
              <a:rPr lang="en-US" b="1" i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600" b="1" i="1">
                <a:solidFill>
                  <a:srgbClr val="0000FF"/>
                </a:solidFill>
                <a:latin typeface="Times New Roman" pitchFamily="18" charset="0"/>
              </a:rPr>
              <a:t>Agents</a:t>
            </a:r>
          </a:p>
        </p:txBody>
      </p:sp>
      <p:sp>
        <p:nvSpPr>
          <p:cNvPr id="133127" name="Text Box 7"/>
          <p:cNvSpPr txBox="1">
            <a:spLocks noChangeArrowheads="1"/>
          </p:cNvSpPr>
          <p:nvPr/>
        </p:nvSpPr>
        <p:spPr bwMode="auto">
          <a:xfrm>
            <a:off x="7702550" y="5946775"/>
            <a:ext cx="6667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 b="1" i="1">
                <a:solidFill>
                  <a:srgbClr val="0000FF"/>
                </a:solidFill>
                <a:latin typeface="Times New Roman" pitchFamily="18" charset="0"/>
              </a:rPr>
              <a:t>Time</a:t>
            </a:r>
          </a:p>
        </p:txBody>
      </p:sp>
      <p:sp>
        <p:nvSpPr>
          <p:cNvPr id="133128" name="Text Box 8"/>
          <p:cNvSpPr txBox="1">
            <a:spLocks noChangeArrowheads="1"/>
          </p:cNvSpPr>
          <p:nvPr/>
        </p:nvSpPr>
        <p:spPr bwMode="auto">
          <a:xfrm>
            <a:off x="5953125" y="5946775"/>
            <a:ext cx="10350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 b="1" i="1">
                <a:solidFill>
                  <a:srgbClr val="0000FF"/>
                </a:solidFill>
                <a:latin typeface="Times New Roman" pitchFamily="18" charset="0"/>
              </a:rPr>
              <a:t>Deadline</a:t>
            </a:r>
          </a:p>
        </p:txBody>
      </p:sp>
      <p:sp>
        <p:nvSpPr>
          <p:cNvPr id="133129" name="Line 9"/>
          <p:cNvSpPr>
            <a:spLocks noChangeShapeType="1"/>
          </p:cNvSpPr>
          <p:nvPr/>
        </p:nvSpPr>
        <p:spPr bwMode="auto">
          <a:xfrm flipV="1">
            <a:off x="6538913" y="16764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33130" name="Line 10"/>
          <p:cNvSpPr>
            <a:spLocks noChangeShapeType="1"/>
          </p:cNvSpPr>
          <p:nvPr/>
        </p:nvSpPr>
        <p:spPr bwMode="auto">
          <a:xfrm>
            <a:off x="1500188" y="1622425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281113" y="1071563"/>
            <a:ext cx="623887" cy="588962"/>
            <a:chOff x="912" y="819"/>
            <a:chExt cx="393" cy="371"/>
          </a:xfrm>
        </p:grpSpPr>
        <p:sp>
          <p:nvSpPr>
            <p:cNvPr id="133132" name="Text Box 12"/>
            <p:cNvSpPr txBox="1">
              <a:spLocks noChangeArrowheads="1"/>
            </p:cNvSpPr>
            <p:nvPr/>
          </p:nvSpPr>
          <p:spPr bwMode="auto">
            <a:xfrm>
              <a:off x="912" y="819"/>
              <a:ext cx="39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rtl="1"/>
              <a:r>
                <a:rPr lang="en-US" sz="2400" i="1">
                  <a:latin typeface="Times New Roman" pitchFamily="18" charset="0"/>
                </a:rPr>
                <a:t>F</a:t>
              </a:r>
              <a:r>
                <a:rPr lang="en-US" sz="2400" i="1" baseline="-25000">
                  <a:latin typeface="Times New Roman" pitchFamily="18" charset="0"/>
                </a:rPr>
                <a:t>n</a:t>
              </a:r>
              <a:r>
                <a:rPr lang="en-US" sz="2400" b="1" i="1" baseline="-25000">
                  <a:latin typeface="Times New Roman" pitchFamily="18" charset="0"/>
                </a:rPr>
                <a:t>,</a:t>
              </a:r>
              <a:r>
                <a:rPr lang="en-US" sz="2400" i="1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33133" name="Oval 13"/>
            <p:cNvSpPr>
              <a:spLocks noChangeArrowheads="1"/>
            </p:cNvSpPr>
            <p:nvPr/>
          </p:nvSpPr>
          <p:spPr bwMode="auto">
            <a:xfrm>
              <a:off x="1018" y="1142"/>
              <a:ext cx="48" cy="48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071688" y="1071563"/>
            <a:ext cx="623887" cy="588962"/>
            <a:chOff x="1640" y="1021"/>
            <a:chExt cx="393" cy="371"/>
          </a:xfrm>
        </p:grpSpPr>
        <p:sp>
          <p:nvSpPr>
            <p:cNvPr id="133135" name="Oval 15"/>
            <p:cNvSpPr>
              <a:spLocks noChangeArrowheads="1"/>
            </p:cNvSpPr>
            <p:nvPr/>
          </p:nvSpPr>
          <p:spPr bwMode="auto">
            <a:xfrm>
              <a:off x="1776" y="1344"/>
              <a:ext cx="48" cy="48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36" name="Text Box 16"/>
            <p:cNvSpPr txBox="1">
              <a:spLocks noChangeArrowheads="1"/>
            </p:cNvSpPr>
            <p:nvPr/>
          </p:nvSpPr>
          <p:spPr bwMode="auto">
            <a:xfrm>
              <a:off x="1640" y="1021"/>
              <a:ext cx="39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rtl="1"/>
              <a:r>
                <a:rPr lang="en-US" sz="2400" i="1">
                  <a:latin typeface="Times New Roman" pitchFamily="18" charset="0"/>
                </a:rPr>
                <a:t>F</a:t>
              </a:r>
              <a:r>
                <a:rPr lang="en-US" sz="2400" i="1" baseline="-25000">
                  <a:latin typeface="Times New Roman" pitchFamily="18" charset="0"/>
                </a:rPr>
                <a:t>n,1</a:t>
              </a:r>
            </a:p>
          </p:txBody>
        </p:sp>
      </p:grpSp>
      <p:sp>
        <p:nvSpPr>
          <p:cNvPr id="133137" name="Line 17"/>
          <p:cNvSpPr>
            <a:spLocks noChangeShapeType="1"/>
          </p:cNvSpPr>
          <p:nvPr/>
        </p:nvSpPr>
        <p:spPr bwMode="auto">
          <a:xfrm>
            <a:off x="1525588" y="1660525"/>
            <a:ext cx="685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33138" name="Line 18"/>
          <p:cNvSpPr>
            <a:spLocks noChangeShapeType="1"/>
          </p:cNvSpPr>
          <p:nvPr/>
        </p:nvSpPr>
        <p:spPr bwMode="auto">
          <a:xfrm>
            <a:off x="2287588" y="2422525"/>
            <a:ext cx="685800" cy="6858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33139" name="Text Box 19"/>
          <p:cNvSpPr txBox="1">
            <a:spLocks noChangeArrowheads="1"/>
          </p:cNvSpPr>
          <p:nvPr/>
        </p:nvSpPr>
        <p:spPr bwMode="auto">
          <a:xfrm>
            <a:off x="5883275" y="4576763"/>
            <a:ext cx="12811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 sz="2400" i="1">
                <a:latin typeface="Times New Roman" pitchFamily="18" charset="0"/>
              </a:rPr>
              <a:t>F</a:t>
            </a:r>
            <a:r>
              <a:rPr lang="en-US" sz="2400" i="1" baseline="-25000">
                <a:latin typeface="Times New Roman" pitchFamily="18" charset="0"/>
              </a:rPr>
              <a:t>17,D</a:t>
            </a:r>
            <a:r>
              <a:rPr lang="en-US" sz="2400" i="1">
                <a:latin typeface="Times New Roman" pitchFamily="18" charset="0"/>
              </a:rPr>
              <a:t> = 1</a:t>
            </a:r>
          </a:p>
        </p:txBody>
      </p:sp>
      <p:sp>
        <p:nvSpPr>
          <p:cNvPr id="133140" name="Line 20"/>
          <p:cNvSpPr>
            <a:spLocks noChangeShapeType="1"/>
          </p:cNvSpPr>
          <p:nvPr/>
        </p:nvSpPr>
        <p:spPr bwMode="auto">
          <a:xfrm>
            <a:off x="3017838" y="3125788"/>
            <a:ext cx="685800" cy="6858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497388" y="3497263"/>
            <a:ext cx="812800" cy="457200"/>
            <a:chOff x="2890" y="2203"/>
            <a:chExt cx="512" cy="288"/>
          </a:xfrm>
        </p:grpSpPr>
        <p:sp>
          <p:nvSpPr>
            <p:cNvPr id="133142" name="Text Box 22"/>
            <p:cNvSpPr txBox="1">
              <a:spLocks noChangeArrowheads="1"/>
            </p:cNvSpPr>
            <p:nvPr/>
          </p:nvSpPr>
          <p:spPr bwMode="auto">
            <a:xfrm>
              <a:off x="2902" y="2203"/>
              <a:ext cx="50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rtl="1"/>
              <a:r>
                <a:rPr lang="en-US" sz="2400" i="1">
                  <a:latin typeface="Times New Roman" pitchFamily="18" charset="0"/>
                </a:rPr>
                <a:t>F</a:t>
              </a:r>
              <a:r>
                <a:rPr lang="en-US" sz="2400" i="1" baseline="-25000">
                  <a:latin typeface="Times New Roman" pitchFamily="18" charset="0"/>
                </a:rPr>
                <a:t>n-3,4</a:t>
              </a:r>
            </a:p>
          </p:txBody>
        </p:sp>
        <p:sp>
          <p:nvSpPr>
            <p:cNvPr id="133143" name="Oval 23"/>
            <p:cNvSpPr>
              <a:spLocks noChangeArrowheads="1"/>
            </p:cNvSpPr>
            <p:nvPr/>
          </p:nvSpPr>
          <p:spPr bwMode="auto">
            <a:xfrm>
              <a:off x="2890" y="2362"/>
              <a:ext cx="48" cy="48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144" name="Line 24"/>
          <p:cNvSpPr>
            <a:spLocks noChangeShapeType="1"/>
          </p:cNvSpPr>
          <p:nvPr/>
        </p:nvSpPr>
        <p:spPr bwMode="auto">
          <a:xfrm>
            <a:off x="3751263" y="3841750"/>
            <a:ext cx="685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33145" name="Freeform 25"/>
          <p:cNvSpPr>
            <a:spLocks/>
          </p:cNvSpPr>
          <p:nvPr/>
        </p:nvSpPr>
        <p:spPr bwMode="auto">
          <a:xfrm>
            <a:off x="4481513" y="4572000"/>
            <a:ext cx="546100" cy="1295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192"/>
              </a:cxn>
              <a:cxn ang="0">
                <a:pos x="288" y="384"/>
              </a:cxn>
              <a:cxn ang="0">
                <a:pos x="336" y="432"/>
              </a:cxn>
              <a:cxn ang="0">
                <a:pos x="336" y="816"/>
              </a:cxn>
            </a:cxnLst>
            <a:rect l="0" t="0" r="r" b="b"/>
            <a:pathLst>
              <a:path w="344" h="816">
                <a:moveTo>
                  <a:pt x="0" y="0"/>
                </a:moveTo>
                <a:cubicBezTo>
                  <a:pt x="96" y="64"/>
                  <a:pt x="192" y="128"/>
                  <a:pt x="240" y="192"/>
                </a:cubicBezTo>
                <a:cubicBezTo>
                  <a:pt x="288" y="256"/>
                  <a:pt x="272" y="344"/>
                  <a:pt x="288" y="384"/>
                </a:cubicBezTo>
                <a:cubicBezTo>
                  <a:pt x="304" y="424"/>
                  <a:pt x="328" y="360"/>
                  <a:pt x="336" y="432"/>
                </a:cubicBezTo>
                <a:cubicBezTo>
                  <a:pt x="344" y="504"/>
                  <a:pt x="340" y="660"/>
                  <a:pt x="336" y="81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33146" name="Freeform 26"/>
          <p:cNvSpPr>
            <a:spLocks/>
          </p:cNvSpPr>
          <p:nvPr/>
        </p:nvSpPr>
        <p:spPr bwMode="auto">
          <a:xfrm>
            <a:off x="4557713" y="4546600"/>
            <a:ext cx="1981200" cy="482600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288" y="16"/>
              </a:cxn>
              <a:cxn ang="0">
                <a:pos x="336" y="112"/>
              </a:cxn>
              <a:cxn ang="0">
                <a:pos x="624" y="160"/>
              </a:cxn>
              <a:cxn ang="0">
                <a:pos x="768" y="256"/>
              </a:cxn>
              <a:cxn ang="0">
                <a:pos x="1248" y="304"/>
              </a:cxn>
            </a:cxnLst>
            <a:rect l="0" t="0" r="r" b="b"/>
            <a:pathLst>
              <a:path w="1248" h="304">
                <a:moveTo>
                  <a:pt x="0" y="16"/>
                </a:moveTo>
                <a:cubicBezTo>
                  <a:pt x="116" y="8"/>
                  <a:pt x="232" y="0"/>
                  <a:pt x="288" y="16"/>
                </a:cubicBezTo>
                <a:cubicBezTo>
                  <a:pt x="344" y="32"/>
                  <a:pt x="280" y="88"/>
                  <a:pt x="336" y="112"/>
                </a:cubicBezTo>
                <a:cubicBezTo>
                  <a:pt x="392" y="136"/>
                  <a:pt x="552" y="136"/>
                  <a:pt x="624" y="160"/>
                </a:cubicBezTo>
                <a:cubicBezTo>
                  <a:pt x="696" y="184"/>
                  <a:pt x="664" y="232"/>
                  <a:pt x="768" y="256"/>
                </a:cubicBezTo>
                <a:cubicBezTo>
                  <a:pt x="872" y="280"/>
                  <a:pt x="1060" y="292"/>
                  <a:pt x="1248" y="30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33147" name="Oval 27"/>
          <p:cNvSpPr>
            <a:spLocks noChangeArrowheads="1"/>
          </p:cNvSpPr>
          <p:nvPr/>
        </p:nvSpPr>
        <p:spPr bwMode="auto">
          <a:xfrm>
            <a:off x="6523038" y="5000625"/>
            <a:ext cx="76200" cy="7620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2020888" y="1833563"/>
            <a:ext cx="793750" cy="588962"/>
            <a:chOff x="1608" y="1501"/>
            <a:chExt cx="500" cy="371"/>
          </a:xfrm>
        </p:grpSpPr>
        <p:sp>
          <p:nvSpPr>
            <p:cNvPr id="133149" name="Oval 29"/>
            <p:cNvSpPr>
              <a:spLocks noChangeArrowheads="1"/>
            </p:cNvSpPr>
            <p:nvPr/>
          </p:nvSpPr>
          <p:spPr bwMode="auto">
            <a:xfrm>
              <a:off x="1744" y="1824"/>
              <a:ext cx="48" cy="48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50" name="Text Box 30"/>
            <p:cNvSpPr txBox="1">
              <a:spLocks noChangeArrowheads="1"/>
            </p:cNvSpPr>
            <p:nvPr/>
          </p:nvSpPr>
          <p:spPr bwMode="auto">
            <a:xfrm>
              <a:off x="1608" y="1501"/>
              <a:ext cx="50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rtl="1"/>
              <a:r>
                <a:rPr lang="en-US" sz="2400" i="1">
                  <a:latin typeface="Times New Roman" pitchFamily="18" charset="0"/>
                </a:rPr>
                <a:t>F</a:t>
              </a:r>
              <a:r>
                <a:rPr lang="en-US" sz="2400" i="1" baseline="-25000">
                  <a:latin typeface="Times New Roman" pitchFamily="18" charset="0"/>
                </a:rPr>
                <a:t>n-1,1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2935288" y="2655888"/>
            <a:ext cx="793750" cy="527050"/>
            <a:chOff x="2190" y="2020"/>
            <a:chExt cx="500" cy="332"/>
          </a:xfrm>
        </p:grpSpPr>
        <p:sp>
          <p:nvSpPr>
            <p:cNvPr id="133152" name="Oval 32"/>
            <p:cNvSpPr>
              <a:spLocks noChangeArrowheads="1"/>
            </p:cNvSpPr>
            <p:nvPr/>
          </p:nvSpPr>
          <p:spPr bwMode="auto">
            <a:xfrm>
              <a:off x="2224" y="2304"/>
              <a:ext cx="48" cy="48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53" name="Text Box 33"/>
            <p:cNvSpPr txBox="1">
              <a:spLocks noChangeArrowheads="1"/>
            </p:cNvSpPr>
            <p:nvPr/>
          </p:nvSpPr>
          <p:spPr bwMode="auto">
            <a:xfrm>
              <a:off x="2190" y="2020"/>
              <a:ext cx="50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rtl="1"/>
              <a:r>
                <a:rPr lang="en-US" sz="2400" i="1">
                  <a:latin typeface="Times New Roman" pitchFamily="18" charset="0"/>
                </a:rPr>
                <a:t>F</a:t>
              </a:r>
              <a:r>
                <a:rPr lang="en-US" sz="2400" i="1" baseline="-25000">
                  <a:latin typeface="Times New Roman" pitchFamily="18" charset="0"/>
                </a:rPr>
                <a:t>n-2,2</a:t>
              </a:r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3665538" y="3359150"/>
            <a:ext cx="793750" cy="527050"/>
            <a:chOff x="2190" y="2020"/>
            <a:chExt cx="500" cy="332"/>
          </a:xfrm>
        </p:grpSpPr>
        <p:sp>
          <p:nvSpPr>
            <p:cNvPr id="133155" name="Oval 35"/>
            <p:cNvSpPr>
              <a:spLocks noChangeArrowheads="1"/>
            </p:cNvSpPr>
            <p:nvPr/>
          </p:nvSpPr>
          <p:spPr bwMode="auto">
            <a:xfrm>
              <a:off x="2224" y="2304"/>
              <a:ext cx="48" cy="48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56" name="Text Box 36"/>
            <p:cNvSpPr txBox="1">
              <a:spLocks noChangeArrowheads="1"/>
            </p:cNvSpPr>
            <p:nvPr/>
          </p:nvSpPr>
          <p:spPr bwMode="auto">
            <a:xfrm>
              <a:off x="2190" y="2020"/>
              <a:ext cx="50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rtl="1"/>
              <a:r>
                <a:rPr lang="en-US" sz="2400" i="1">
                  <a:latin typeface="Times New Roman" pitchFamily="18" charset="0"/>
                </a:rPr>
                <a:t>F</a:t>
              </a:r>
              <a:r>
                <a:rPr lang="en-US" sz="2400" i="1" baseline="-25000">
                  <a:latin typeface="Times New Roman" pitchFamily="18" charset="0"/>
                </a:rPr>
                <a:t>n-3,3</a:t>
              </a:r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4246563" y="4014788"/>
            <a:ext cx="793750" cy="588962"/>
            <a:chOff x="1608" y="1501"/>
            <a:chExt cx="500" cy="371"/>
          </a:xfrm>
        </p:grpSpPr>
        <p:sp>
          <p:nvSpPr>
            <p:cNvPr id="133158" name="Oval 38"/>
            <p:cNvSpPr>
              <a:spLocks noChangeArrowheads="1"/>
            </p:cNvSpPr>
            <p:nvPr/>
          </p:nvSpPr>
          <p:spPr bwMode="auto">
            <a:xfrm>
              <a:off x="1744" y="1824"/>
              <a:ext cx="48" cy="48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59" name="Text Box 39"/>
            <p:cNvSpPr txBox="1">
              <a:spLocks noChangeArrowheads="1"/>
            </p:cNvSpPr>
            <p:nvPr/>
          </p:nvSpPr>
          <p:spPr bwMode="auto">
            <a:xfrm>
              <a:off x="1608" y="1501"/>
              <a:ext cx="50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rtl="1"/>
              <a:r>
                <a:rPr lang="en-US" sz="2400" i="1">
                  <a:latin typeface="Times New Roman" pitchFamily="18" charset="0"/>
                </a:rPr>
                <a:t>F</a:t>
              </a:r>
              <a:r>
                <a:rPr lang="en-US" sz="2400" i="1" baseline="-25000">
                  <a:latin typeface="Times New Roman" pitchFamily="18" charset="0"/>
                </a:rPr>
                <a:t>n-4,4</a:t>
              </a:r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4329113" y="5264150"/>
            <a:ext cx="1323975" cy="631825"/>
            <a:chOff x="2928" y="3316"/>
            <a:chExt cx="834" cy="398"/>
          </a:xfrm>
        </p:grpSpPr>
        <p:sp>
          <p:nvSpPr>
            <p:cNvPr id="133161" name="Oval 41"/>
            <p:cNvSpPr>
              <a:spLocks noChangeArrowheads="1"/>
            </p:cNvSpPr>
            <p:nvPr/>
          </p:nvSpPr>
          <p:spPr bwMode="auto">
            <a:xfrm>
              <a:off x="3328" y="3666"/>
              <a:ext cx="48" cy="48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62" name="Text Box 42"/>
            <p:cNvSpPr txBox="1">
              <a:spLocks noChangeArrowheads="1"/>
            </p:cNvSpPr>
            <p:nvPr/>
          </p:nvSpPr>
          <p:spPr bwMode="auto">
            <a:xfrm>
              <a:off x="2928" y="3316"/>
              <a:ext cx="834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rtl="1"/>
              <a:r>
                <a:rPr lang="en-US" sz="2400" i="1">
                  <a:latin typeface="Times New Roman" pitchFamily="18" charset="0"/>
                </a:rPr>
                <a:t>F</a:t>
              </a:r>
              <a:r>
                <a:rPr lang="en-US" sz="2400" i="1" baseline="-25000">
                  <a:latin typeface="Times New Roman" pitchFamily="18" charset="0"/>
                </a:rPr>
                <a:t>1,D-9 </a:t>
              </a:r>
              <a:r>
                <a:rPr lang="en-US" sz="2400" i="1">
                  <a:latin typeface="Times New Roman" pitchFamily="18" charset="0"/>
                </a:rPr>
                <a:t>= 0</a:t>
              </a:r>
            </a:p>
          </p:txBody>
        </p:sp>
      </p:grp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2271713" y="1600200"/>
            <a:ext cx="4267200" cy="2590800"/>
            <a:chOff x="1488" y="1008"/>
            <a:chExt cx="2688" cy="1632"/>
          </a:xfrm>
        </p:grpSpPr>
        <p:sp>
          <p:nvSpPr>
            <p:cNvPr id="133164" name="Freeform 44"/>
            <p:cNvSpPr>
              <a:spLocks/>
            </p:cNvSpPr>
            <p:nvPr/>
          </p:nvSpPr>
          <p:spPr bwMode="auto">
            <a:xfrm>
              <a:off x="1488" y="1008"/>
              <a:ext cx="2688" cy="1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88" y="192"/>
                </a:cxn>
                <a:cxn ang="0">
                  <a:pos x="1728" y="672"/>
                </a:cxn>
                <a:cxn ang="0">
                  <a:pos x="2064" y="720"/>
                </a:cxn>
                <a:cxn ang="0">
                  <a:pos x="2160" y="1104"/>
                </a:cxn>
                <a:cxn ang="0">
                  <a:pos x="2688" y="1200"/>
                </a:cxn>
              </a:cxnLst>
              <a:rect l="0" t="0" r="r" b="b"/>
              <a:pathLst>
                <a:path w="2688" h="1200">
                  <a:moveTo>
                    <a:pt x="0" y="0"/>
                  </a:moveTo>
                  <a:cubicBezTo>
                    <a:pt x="600" y="40"/>
                    <a:pt x="1200" y="80"/>
                    <a:pt x="1488" y="192"/>
                  </a:cubicBezTo>
                  <a:cubicBezTo>
                    <a:pt x="1776" y="304"/>
                    <a:pt x="1632" y="584"/>
                    <a:pt x="1728" y="672"/>
                  </a:cubicBezTo>
                  <a:cubicBezTo>
                    <a:pt x="1824" y="760"/>
                    <a:pt x="1992" y="648"/>
                    <a:pt x="2064" y="720"/>
                  </a:cubicBezTo>
                  <a:cubicBezTo>
                    <a:pt x="2136" y="792"/>
                    <a:pt x="2056" y="1024"/>
                    <a:pt x="2160" y="1104"/>
                  </a:cubicBezTo>
                  <a:cubicBezTo>
                    <a:pt x="2264" y="1184"/>
                    <a:pt x="2476" y="1192"/>
                    <a:pt x="2688" y="1200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33165" name="Freeform 45"/>
            <p:cNvSpPr>
              <a:spLocks/>
            </p:cNvSpPr>
            <p:nvPr/>
          </p:nvSpPr>
          <p:spPr bwMode="auto">
            <a:xfrm>
              <a:off x="3360" y="1728"/>
              <a:ext cx="816" cy="9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36"/>
                </a:cxn>
                <a:cxn ang="0">
                  <a:pos x="288" y="528"/>
                </a:cxn>
                <a:cxn ang="0">
                  <a:pos x="576" y="624"/>
                </a:cxn>
                <a:cxn ang="0">
                  <a:pos x="624" y="864"/>
                </a:cxn>
                <a:cxn ang="0">
                  <a:pos x="816" y="912"/>
                </a:cxn>
              </a:cxnLst>
              <a:rect l="0" t="0" r="r" b="b"/>
              <a:pathLst>
                <a:path w="816" h="912">
                  <a:moveTo>
                    <a:pt x="0" y="0"/>
                  </a:moveTo>
                  <a:cubicBezTo>
                    <a:pt x="24" y="124"/>
                    <a:pt x="48" y="248"/>
                    <a:pt x="96" y="336"/>
                  </a:cubicBezTo>
                  <a:cubicBezTo>
                    <a:pt x="144" y="424"/>
                    <a:pt x="208" y="480"/>
                    <a:pt x="288" y="528"/>
                  </a:cubicBezTo>
                  <a:cubicBezTo>
                    <a:pt x="368" y="576"/>
                    <a:pt x="520" y="568"/>
                    <a:pt x="576" y="624"/>
                  </a:cubicBezTo>
                  <a:cubicBezTo>
                    <a:pt x="632" y="680"/>
                    <a:pt x="584" y="816"/>
                    <a:pt x="624" y="864"/>
                  </a:cubicBezTo>
                  <a:cubicBezTo>
                    <a:pt x="664" y="912"/>
                    <a:pt x="776" y="896"/>
                    <a:pt x="816" y="912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11" name="Group 46"/>
          <p:cNvGrpSpPr>
            <a:grpSpLocks/>
          </p:cNvGrpSpPr>
          <p:nvPr/>
        </p:nvGrpSpPr>
        <p:grpSpPr bwMode="auto">
          <a:xfrm>
            <a:off x="6526213" y="1828800"/>
            <a:ext cx="127000" cy="3911600"/>
            <a:chOff x="4168" y="1152"/>
            <a:chExt cx="80" cy="2464"/>
          </a:xfrm>
        </p:grpSpPr>
        <p:grpSp>
          <p:nvGrpSpPr>
            <p:cNvPr id="12" name="Group 47"/>
            <p:cNvGrpSpPr>
              <a:grpSpLocks/>
            </p:cNvGrpSpPr>
            <p:nvPr/>
          </p:nvGrpSpPr>
          <p:grpSpPr bwMode="auto">
            <a:xfrm>
              <a:off x="4168" y="1152"/>
              <a:ext cx="80" cy="1864"/>
              <a:chOff x="4168" y="1152"/>
              <a:chExt cx="80" cy="1864"/>
            </a:xfrm>
          </p:grpSpPr>
          <p:sp>
            <p:nvSpPr>
              <p:cNvPr id="133168" name="Oval 48"/>
              <p:cNvSpPr>
                <a:spLocks noChangeArrowheads="1"/>
              </p:cNvSpPr>
              <p:nvPr/>
            </p:nvSpPr>
            <p:spPr bwMode="auto">
              <a:xfrm>
                <a:off x="4168" y="1152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69" name="Oval 49"/>
              <p:cNvSpPr>
                <a:spLocks noChangeArrowheads="1"/>
              </p:cNvSpPr>
              <p:nvPr/>
            </p:nvSpPr>
            <p:spPr bwMode="auto">
              <a:xfrm>
                <a:off x="4168" y="1296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70" name="Oval 50"/>
              <p:cNvSpPr>
                <a:spLocks noChangeArrowheads="1"/>
              </p:cNvSpPr>
              <p:nvPr/>
            </p:nvSpPr>
            <p:spPr bwMode="auto">
              <a:xfrm>
                <a:off x="4176" y="1392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71" name="Oval 51"/>
              <p:cNvSpPr>
                <a:spLocks noChangeArrowheads="1"/>
              </p:cNvSpPr>
              <p:nvPr/>
            </p:nvSpPr>
            <p:spPr bwMode="auto">
              <a:xfrm>
                <a:off x="4176" y="1464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72" name="Oval 52"/>
              <p:cNvSpPr>
                <a:spLocks noChangeArrowheads="1"/>
              </p:cNvSpPr>
              <p:nvPr/>
            </p:nvSpPr>
            <p:spPr bwMode="auto">
              <a:xfrm>
                <a:off x="4176" y="1608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73" name="Oval 53"/>
              <p:cNvSpPr>
                <a:spLocks noChangeArrowheads="1"/>
              </p:cNvSpPr>
              <p:nvPr/>
            </p:nvSpPr>
            <p:spPr bwMode="auto">
              <a:xfrm>
                <a:off x="4184" y="1704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74" name="Oval 54"/>
              <p:cNvSpPr>
                <a:spLocks noChangeArrowheads="1"/>
              </p:cNvSpPr>
              <p:nvPr/>
            </p:nvSpPr>
            <p:spPr bwMode="auto">
              <a:xfrm>
                <a:off x="4176" y="1768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75" name="Oval 55"/>
              <p:cNvSpPr>
                <a:spLocks noChangeArrowheads="1"/>
              </p:cNvSpPr>
              <p:nvPr/>
            </p:nvSpPr>
            <p:spPr bwMode="auto">
              <a:xfrm>
                <a:off x="4176" y="1912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76" name="Oval 56"/>
              <p:cNvSpPr>
                <a:spLocks noChangeArrowheads="1"/>
              </p:cNvSpPr>
              <p:nvPr/>
            </p:nvSpPr>
            <p:spPr bwMode="auto">
              <a:xfrm>
                <a:off x="4184" y="2008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77" name="Oval 57"/>
              <p:cNvSpPr>
                <a:spLocks noChangeArrowheads="1"/>
              </p:cNvSpPr>
              <p:nvPr/>
            </p:nvSpPr>
            <p:spPr bwMode="auto">
              <a:xfrm>
                <a:off x="4184" y="2112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78" name="Oval 58"/>
              <p:cNvSpPr>
                <a:spLocks noChangeArrowheads="1"/>
              </p:cNvSpPr>
              <p:nvPr/>
            </p:nvSpPr>
            <p:spPr bwMode="auto">
              <a:xfrm>
                <a:off x="4184" y="2256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79" name="Oval 59"/>
              <p:cNvSpPr>
                <a:spLocks noChangeArrowheads="1"/>
              </p:cNvSpPr>
              <p:nvPr/>
            </p:nvSpPr>
            <p:spPr bwMode="auto">
              <a:xfrm>
                <a:off x="4192" y="2352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80" name="Oval 60"/>
              <p:cNvSpPr>
                <a:spLocks noChangeArrowheads="1"/>
              </p:cNvSpPr>
              <p:nvPr/>
            </p:nvSpPr>
            <p:spPr bwMode="auto">
              <a:xfrm>
                <a:off x="4192" y="2424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81" name="Oval 61"/>
              <p:cNvSpPr>
                <a:spLocks noChangeArrowheads="1"/>
              </p:cNvSpPr>
              <p:nvPr/>
            </p:nvSpPr>
            <p:spPr bwMode="auto">
              <a:xfrm>
                <a:off x="4192" y="2568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82" name="Oval 62"/>
              <p:cNvSpPr>
                <a:spLocks noChangeArrowheads="1"/>
              </p:cNvSpPr>
              <p:nvPr/>
            </p:nvSpPr>
            <p:spPr bwMode="auto">
              <a:xfrm>
                <a:off x="4200" y="2664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83" name="Oval 63"/>
              <p:cNvSpPr>
                <a:spLocks noChangeArrowheads="1"/>
              </p:cNvSpPr>
              <p:nvPr/>
            </p:nvSpPr>
            <p:spPr bwMode="auto">
              <a:xfrm>
                <a:off x="4192" y="2728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84" name="Oval 64"/>
              <p:cNvSpPr>
                <a:spLocks noChangeArrowheads="1"/>
              </p:cNvSpPr>
              <p:nvPr/>
            </p:nvSpPr>
            <p:spPr bwMode="auto">
              <a:xfrm>
                <a:off x="4192" y="2872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85" name="Oval 65"/>
              <p:cNvSpPr>
                <a:spLocks noChangeArrowheads="1"/>
              </p:cNvSpPr>
              <p:nvPr/>
            </p:nvSpPr>
            <p:spPr bwMode="auto">
              <a:xfrm>
                <a:off x="4200" y="2968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66"/>
            <p:cNvGrpSpPr>
              <a:grpSpLocks/>
            </p:cNvGrpSpPr>
            <p:nvPr/>
          </p:nvGrpSpPr>
          <p:grpSpPr bwMode="auto">
            <a:xfrm>
              <a:off x="4168" y="3264"/>
              <a:ext cx="64" cy="352"/>
              <a:chOff x="4168" y="3264"/>
              <a:chExt cx="64" cy="352"/>
            </a:xfrm>
          </p:grpSpPr>
          <p:sp>
            <p:nvSpPr>
              <p:cNvPr id="133187" name="Oval 67"/>
              <p:cNvSpPr>
                <a:spLocks noChangeArrowheads="1"/>
              </p:cNvSpPr>
              <p:nvPr/>
            </p:nvSpPr>
            <p:spPr bwMode="auto">
              <a:xfrm>
                <a:off x="4168" y="3264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88" name="Oval 68"/>
              <p:cNvSpPr>
                <a:spLocks noChangeArrowheads="1"/>
              </p:cNvSpPr>
              <p:nvPr/>
            </p:nvSpPr>
            <p:spPr bwMode="auto">
              <a:xfrm>
                <a:off x="4176" y="3368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89" name="Oval 69"/>
              <p:cNvSpPr>
                <a:spLocks noChangeArrowheads="1"/>
              </p:cNvSpPr>
              <p:nvPr/>
            </p:nvSpPr>
            <p:spPr bwMode="auto">
              <a:xfrm>
                <a:off x="4184" y="3464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90" name="Oval 70"/>
              <p:cNvSpPr>
                <a:spLocks noChangeArrowheads="1"/>
              </p:cNvSpPr>
              <p:nvPr/>
            </p:nvSpPr>
            <p:spPr bwMode="auto">
              <a:xfrm>
                <a:off x="4184" y="3568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" name="Group 71"/>
          <p:cNvGrpSpPr>
            <a:grpSpLocks/>
          </p:cNvGrpSpPr>
          <p:nvPr/>
        </p:nvGrpSpPr>
        <p:grpSpPr bwMode="auto">
          <a:xfrm>
            <a:off x="1585913" y="5829300"/>
            <a:ext cx="4419600" cy="101600"/>
            <a:chOff x="1056" y="3672"/>
            <a:chExt cx="2784" cy="64"/>
          </a:xfrm>
        </p:grpSpPr>
        <p:grpSp>
          <p:nvGrpSpPr>
            <p:cNvPr id="15" name="Group 72"/>
            <p:cNvGrpSpPr>
              <a:grpSpLocks/>
            </p:cNvGrpSpPr>
            <p:nvPr/>
          </p:nvGrpSpPr>
          <p:grpSpPr bwMode="auto">
            <a:xfrm>
              <a:off x="1056" y="3672"/>
              <a:ext cx="2064" cy="64"/>
              <a:chOff x="1056" y="3672"/>
              <a:chExt cx="2064" cy="64"/>
            </a:xfrm>
          </p:grpSpPr>
          <p:sp>
            <p:nvSpPr>
              <p:cNvPr id="133193" name="Oval 73"/>
              <p:cNvSpPr>
                <a:spLocks noChangeArrowheads="1"/>
              </p:cNvSpPr>
              <p:nvPr/>
            </p:nvSpPr>
            <p:spPr bwMode="auto">
              <a:xfrm>
                <a:off x="1056" y="3672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94" name="Oval 74"/>
              <p:cNvSpPr>
                <a:spLocks noChangeArrowheads="1"/>
              </p:cNvSpPr>
              <p:nvPr/>
            </p:nvSpPr>
            <p:spPr bwMode="auto">
              <a:xfrm>
                <a:off x="1136" y="3672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95" name="Oval 75"/>
              <p:cNvSpPr>
                <a:spLocks noChangeArrowheads="1"/>
              </p:cNvSpPr>
              <p:nvPr/>
            </p:nvSpPr>
            <p:spPr bwMode="auto">
              <a:xfrm>
                <a:off x="1232" y="3672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96" name="Oval 76"/>
              <p:cNvSpPr>
                <a:spLocks noChangeArrowheads="1"/>
              </p:cNvSpPr>
              <p:nvPr/>
            </p:nvSpPr>
            <p:spPr bwMode="auto">
              <a:xfrm>
                <a:off x="1296" y="3672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97" name="Oval 77"/>
              <p:cNvSpPr>
                <a:spLocks noChangeArrowheads="1"/>
              </p:cNvSpPr>
              <p:nvPr/>
            </p:nvSpPr>
            <p:spPr bwMode="auto">
              <a:xfrm>
                <a:off x="1376" y="3672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98" name="Oval 78"/>
              <p:cNvSpPr>
                <a:spLocks noChangeArrowheads="1"/>
              </p:cNvSpPr>
              <p:nvPr/>
            </p:nvSpPr>
            <p:spPr bwMode="auto">
              <a:xfrm>
                <a:off x="1472" y="3672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99" name="Oval 79"/>
              <p:cNvSpPr>
                <a:spLocks noChangeArrowheads="1"/>
              </p:cNvSpPr>
              <p:nvPr/>
            </p:nvSpPr>
            <p:spPr bwMode="auto">
              <a:xfrm>
                <a:off x="1536" y="3672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00" name="Oval 80"/>
              <p:cNvSpPr>
                <a:spLocks noChangeArrowheads="1"/>
              </p:cNvSpPr>
              <p:nvPr/>
            </p:nvSpPr>
            <p:spPr bwMode="auto">
              <a:xfrm>
                <a:off x="1616" y="3672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01" name="Oval 81"/>
              <p:cNvSpPr>
                <a:spLocks noChangeArrowheads="1"/>
              </p:cNvSpPr>
              <p:nvPr/>
            </p:nvSpPr>
            <p:spPr bwMode="auto">
              <a:xfrm>
                <a:off x="1712" y="3672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02" name="Oval 82"/>
              <p:cNvSpPr>
                <a:spLocks noChangeArrowheads="1"/>
              </p:cNvSpPr>
              <p:nvPr/>
            </p:nvSpPr>
            <p:spPr bwMode="auto">
              <a:xfrm>
                <a:off x="1824" y="3680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03" name="Oval 83"/>
              <p:cNvSpPr>
                <a:spLocks noChangeArrowheads="1"/>
              </p:cNvSpPr>
              <p:nvPr/>
            </p:nvSpPr>
            <p:spPr bwMode="auto">
              <a:xfrm>
                <a:off x="1904" y="3680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04" name="Oval 84"/>
              <p:cNvSpPr>
                <a:spLocks noChangeArrowheads="1"/>
              </p:cNvSpPr>
              <p:nvPr/>
            </p:nvSpPr>
            <p:spPr bwMode="auto">
              <a:xfrm>
                <a:off x="2000" y="3680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05" name="Oval 85"/>
              <p:cNvSpPr>
                <a:spLocks noChangeArrowheads="1"/>
              </p:cNvSpPr>
              <p:nvPr/>
            </p:nvSpPr>
            <p:spPr bwMode="auto">
              <a:xfrm>
                <a:off x="2064" y="3680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06" name="Oval 86"/>
              <p:cNvSpPr>
                <a:spLocks noChangeArrowheads="1"/>
              </p:cNvSpPr>
              <p:nvPr/>
            </p:nvSpPr>
            <p:spPr bwMode="auto">
              <a:xfrm>
                <a:off x="2144" y="3680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07" name="Oval 87"/>
              <p:cNvSpPr>
                <a:spLocks noChangeArrowheads="1"/>
              </p:cNvSpPr>
              <p:nvPr/>
            </p:nvSpPr>
            <p:spPr bwMode="auto">
              <a:xfrm>
                <a:off x="2240" y="3680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08" name="Oval 88"/>
              <p:cNvSpPr>
                <a:spLocks noChangeArrowheads="1"/>
              </p:cNvSpPr>
              <p:nvPr/>
            </p:nvSpPr>
            <p:spPr bwMode="auto">
              <a:xfrm>
                <a:off x="2304" y="3680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09" name="Oval 89"/>
              <p:cNvSpPr>
                <a:spLocks noChangeArrowheads="1"/>
              </p:cNvSpPr>
              <p:nvPr/>
            </p:nvSpPr>
            <p:spPr bwMode="auto">
              <a:xfrm>
                <a:off x="2384" y="3680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10" name="Oval 90"/>
              <p:cNvSpPr>
                <a:spLocks noChangeArrowheads="1"/>
              </p:cNvSpPr>
              <p:nvPr/>
            </p:nvSpPr>
            <p:spPr bwMode="auto">
              <a:xfrm>
                <a:off x="2480" y="3680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11" name="Oval 91"/>
              <p:cNvSpPr>
                <a:spLocks noChangeArrowheads="1"/>
              </p:cNvSpPr>
              <p:nvPr/>
            </p:nvSpPr>
            <p:spPr bwMode="auto">
              <a:xfrm>
                <a:off x="2592" y="3688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12" name="Oval 92"/>
              <p:cNvSpPr>
                <a:spLocks noChangeArrowheads="1"/>
              </p:cNvSpPr>
              <p:nvPr/>
            </p:nvSpPr>
            <p:spPr bwMode="auto">
              <a:xfrm>
                <a:off x="2672" y="3688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13" name="Oval 93"/>
              <p:cNvSpPr>
                <a:spLocks noChangeArrowheads="1"/>
              </p:cNvSpPr>
              <p:nvPr/>
            </p:nvSpPr>
            <p:spPr bwMode="auto">
              <a:xfrm>
                <a:off x="2768" y="3688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14" name="Oval 94"/>
              <p:cNvSpPr>
                <a:spLocks noChangeArrowheads="1"/>
              </p:cNvSpPr>
              <p:nvPr/>
            </p:nvSpPr>
            <p:spPr bwMode="auto">
              <a:xfrm>
                <a:off x="2832" y="3688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15" name="Oval 95"/>
              <p:cNvSpPr>
                <a:spLocks noChangeArrowheads="1"/>
              </p:cNvSpPr>
              <p:nvPr/>
            </p:nvSpPr>
            <p:spPr bwMode="auto">
              <a:xfrm>
                <a:off x="2912" y="3688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16" name="Oval 96"/>
              <p:cNvSpPr>
                <a:spLocks noChangeArrowheads="1"/>
              </p:cNvSpPr>
              <p:nvPr/>
            </p:nvSpPr>
            <p:spPr bwMode="auto">
              <a:xfrm>
                <a:off x="3008" y="3688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17" name="Oval 97"/>
              <p:cNvSpPr>
                <a:spLocks noChangeArrowheads="1"/>
              </p:cNvSpPr>
              <p:nvPr/>
            </p:nvSpPr>
            <p:spPr bwMode="auto">
              <a:xfrm>
                <a:off x="3072" y="3688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98"/>
            <p:cNvGrpSpPr>
              <a:grpSpLocks/>
            </p:cNvGrpSpPr>
            <p:nvPr/>
          </p:nvGrpSpPr>
          <p:grpSpPr bwMode="auto">
            <a:xfrm>
              <a:off x="3312" y="3680"/>
              <a:ext cx="528" cy="48"/>
              <a:chOff x="3312" y="3680"/>
              <a:chExt cx="528" cy="48"/>
            </a:xfrm>
          </p:grpSpPr>
          <p:sp>
            <p:nvSpPr>
              <p:cNvPr id="133219" name="Oval 99"/>
              <p:cNvSpPr>
                <a:spLocks noChangeArrowheads="1"/>
              </p:cNvSpPr>
              <p:nvPr/>
            </p:nvSpPr>
            <p:spPr bwMode="auto">
              <a:xfrm>
                <a:off x="3312" y="3680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20" name="Oval 100"/>
              <p:cNvSpPr>
                <a:spLocks noChangeArrowheads="1"/>
              </p:cNvSpPr>
              <p:nvPr/>
            </p:nvSpPr>
            <p:spPr bwMode="auto">
              <a:xfrm>
                <a:off x="3392" y="3680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21" name="Oval 101"/>
              <p:cNvSpPr>
                <a:spLocks noChangeArrowheads="1"/>
              </p:cNvSpPr>
              <p:nvPr/>
            </p:nvSpPr>
            <p:spPr bwMode="auto">
              <a:xfrm>
                <a:off x="3488" y="3680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22" name="Oval 102"/>
              <p:cNvSpPr>
                <a:spLocks noChangeArrowheads="1"/>
              </p:cNvSpPr>
              <p:nvPr/>
            </p:nvSpPr>
            <p:spPr bwMode="auto">
              <a:xfrm>
                <a:off x="3552" y="3680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23" name="Oval 103"/>
              <p:cNvSpPr>
                <a:spLocks noChangeArrowheads="1"/>
              </p:cNvSpPr>
              <p:nvPr/>
            </p:nvSpPr>
            <p:spPr bwMode="auto">
              <a:xfrm>
                <a:off x="3632" y="3680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24" name="Oval 104"/>
              <p:cNvSpPr>
                <a:spLocks noChangeArrowheads="1"/>
              </p:cNvSpPr>
              <p:nvPr/>
            </p:nvSpPr>
            <p:spPr bwMode="auto">
              <a:xfrm>
                <a:off x="3728" y="3680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25" name="Oval 105"/>
              <p:cNvSpPr>
                <a:spLocks noChangeArrowheads="1"/>
              </p:cNvSpPr>
              <p:nvPr/>
            </p:nvSpPr>
            <p:spPr bwMode="auto">
              <a:xfrm>
                <a:off x="3792" y="3680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7" name="Group 106"/>
          <p:cNvGrpSpPr>
            <a:grpSpLocks/>
          </p:cNvGrpSpPr>
          <p:nvPr/>
        </p:nvGrpSpPr>
        <p:grpSpPr bwMode="auto">
          <a:xfrm>
            <a:off x="1585913" y="5867400"/>
            <a:ext cx="4876800" cy="852488"/>
            <a:chOff x="1056" y="3696"/>
            <a:chExt cx="3072" cy="537"/>
          </a:xfrm>
        </p:grpSpPr>
        <p:sp>
          <p:nvSpPr>
            <p:cNvPr id="133227" name="AutoShape 107"/>
            <p:cNvSpPr>
              <a:spLocks/>
            </p:cNvSpPr>
            <p:nvPr/>
          </p:nvSpPr>
          <p:spPr bwMode="auto">
            <a:xfrm rot="5400000">
              <a:off x="2400" y="2352"/>
              <a:ext cx="384" cy="3072"/>
            </a:xfrm>
            <a:prstGeom prst="rightBrace">
              <a:avLst>
                <a:gd name="adj1" fmla="val 66667"/>
                <a:gd name="adj2" fmla="val 4969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rtl="1"/>
              <a:endParaRPr lang="en-US" sz="2400" b="1" i="1" baseline="-250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3228" name="Text Box 108"/>
            <p:cNvSpPr txBox="1">
              <a:spLocks noChangeArrowheads="1"/>
            </p:cNvSpPr>
            <p:nvPr/>
          </p:nvSpPr>
          <p:spPr bwMode="auto">
            <a:xfrm>
              <a:off x="2445" y="4002"/>
              <a:ext cx="68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rgbClr val="0000FF"/>
                  </a:solidFill>
                  <a:latin typeface="Times New Roman" pitchFamily="18" charset="0"/>
                </a:rPr>
                <a:t>cost=0     </a:t>
              </a:r>
            </a:p>
          </p:txBody>
        </p:sp>
      </p:grpSp>
      <p:grpSp>
        <p:nvGrpSpPr>
          <p:cNvPr id="18" name="Group 109"/>
          <p:cNvGrpSpPr>
            <a:grpSpLocks/>
          </p:cNvGrpSpPr>
          <p:nvPr/>
        </p:nvGrpSpPr>
        <p:grpSpPr bwMode="auto">
          <a:xfrm>
            <a:off x="6615113" y="1752600"/>
            <a:ext cx="2224087" cy="4114800"/>
            <a:chOff x="4224" y="1104"/>
            <a:chExt cx="979" cy="2592"/>
          </a:xfrm>
        </p:grpSpPr>
        <p:sp>
          <p:nvSpPr>
            <p:cNvPr id="133230" name="AutoShape 110"/>
            <p:cNvSpPr>
              <a:spLocks/>
            </p:cNvSpPr>
            <p:nvPr/>
          </p:nvSpPr>
          <p:spPr bwMode="auto">
            <a:xfrm>
              <a:off x="4224" y="1104"/>
              <a:ext cx="432" cy="2592"/>
            </a:xfrm>
            <a:prstGeom prst="rightBrace">
              <a:avLst>
                <a:gd name="adj1" fmla="val 50000"/>
                <a:gd name="adj2" fmla="val 4969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endParaRPr lang="en-US" sz="2400" b="1" i="1" baseline="-250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3231" name="Text Box 111"/>
            <p:cNvSpPr txBox="1">
              <a:spLocks noChangeArrowheads="1"/>
            </p:cNvSpPr>
            <p:nvPr/>
          </p:nvSpPr>
          <p:spPr bwMode="auto">
            <a:xfrm>
              <a:off x="4656" y="2271"/>
              <a:ext cx="547" cy="5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i="1">
                  <a:solidFill>
                    <a:srgbClr val="0000FF"/>
                  </a:solidFill>
                  <a:latin typeface="Times New Roman" pitchFamily="18" charset="0"/>
                </a:rPr>
                <a:t>L</a:t>
              </a:r>
              <a:r>
                <a:rPr lang="en-US" sz="2400" b="1" i="1" baseline="-25000">
                  <a:solidFill>
                    <a:srgbClr val="0000FF"/>
                  </a:solidFill>
                  <a:latin typeface="Times New Roman" pitchFamily="18" charset="0"/>
                </a:rPr>
                <a:t>1</a:t>
              </a:r>
              <a:endParaRPr lang="en-US" sz="2400" b="1" i="1">
                <a:solidFill>
                  <a:srgbClr val="0000FF"/>
                </a:solidFill>
                <a:latin typeface="Times New Roman" pitchFamily="18" charset="0"/>
              </a:endParaRPr>
            </a:p>
            <a:p>
              <a:r>
                <a:rPr lang="en-US" sz="2400" b="1" i="1">
                  <a:solidFill>
                    <a:srgbClr val="0000FF"/>
                  </a:solidFill>
                  <a:latin typeface="Times New Roman" pitchFamily="18" charset="0"/>
                </a:rPr>
                <a:t>cost=1     </a:t>
              </a:r>
              <a:endParaRPr lang="en-US" sz="2400" b="1" i="1" baseline="-250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9" name="Group 112"/>
          <p:cNvGrpSpPr>
            <a:grpSpLocks/>
          </p:cNvGrpSpPr>
          <p:nvPr/>
        </p:nvGrpSpPr>
        <p:grpSpPr bwMode="auto">
          <a:xfrm>
            <a:off x="914400" y="2667000"/>
            <a:ext cx="4343400" cy="1295400"/>
            <a:chOff x="1248" y="2688"/>
            <a:chExt cx="2736" cy="816"/>
          </a:xfrm>
        </p:grpSpPr>
        <p:sp>
          <p:nvSpPr>
            <p:cNvPr id="133233" name="AutoShape 113"/>
            <p:cNvSpPr>
              <a:spLocks noChangeArrowheads="1"/>
            </p:cNvSpPr>
            <p:nvPr/>
          </p:nvSpPr>
          <p:spPr bwMode="auto">
            <a:xfrm>
              <a:off x="1248" y="2688"/>
              <a:ext cx="2736" cy="816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endParaRPr lang="en-US" sz="2000"/>
            </a:p>
          </p:txBody>
        </p:sp>
        <p:pic>
          <p:nvPicPr>
            <p:cNvPr id="133234" name="Picture 114" descr="txp_fig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92" y="2736"/>
              <a:ext cx="2448" cy="6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2800" dirty="0" smtClean="0"/>
              <a:t>Contention: Broadcast </a:t>
            </a:r>
            <a:r>
              <a:rPr lang="en-US" sz="2800" dirty="0"/>
              <a:t>Channel</a:t>
            </a:r>
          </a:p>
        </p:txBody>
      </p:sp>
      <p:sp>
        <p:nvSpPr>
          <p:cNvPr id="78851" name="Line 3"/>
          <p:cNvSpPr>
            <a:spLocks noChangeShapeType="1"/>
          </p:cNvSpPr>
          <p:nvPr/>
        </p:nvSpPr>
        <p:spPr bwMode="auto">
          <a:xfrm>
            <a:off x="1277938" y="3676650"/>
            <a:ext cx="110331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oval" w="med" len="med"/>
            <a:tailEnd type="oval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>
            <a:off x="2373313" y="3676650"/>
            <a:ext cx="110331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oval" w="med" len="med"/>
            <a:tailEnd type="oval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>
            <a:off x="3497263" y="3676650"/>
            <a:ext cx="110331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oval" w="med" len="med"/>
            <a:tailEnd type="oval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>
            <a:off x="4592638" y="3676650"/>
            <a:ext cx="110331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oval" w="med" len="med"/>
            <a:tailEnd type="oval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78855" name="Line 7"/>
          <p:cNvSpPr>
            <a:spLocks noChangeShapeType="1"/>
          </p:cNvSpPr>
          <p:nvPr/>
        </p:nvSpPr>
        <p:spPr bwMode="auto">
          <a:xfrm>
            <a:off x="5683250" y="3676650"/>
            <a:ext cx="1103313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oval" w="med" len="med"/>
            <a:tailEnd type="oval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6778625" y="3676650"/>
            <a:ext cx="145097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oval" w="med" len="med"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pic>
        <p:nvPicPr>
          <p:cNvPr id="78857" name="Picture 9" descr="B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8250" y="1238250"/>
            <a:ext cx="541338" cy="881063"/>
          </a:xfrm>
          <a:prstGeom prst="rect">
            <a:avLst/>
          </a:prstGeom>
          <a:noFill/>
        </p:spPr>
      </p:pic>
      <p:pic>
        <p:nvPicPr>
          <p:cNvPr id="78858" name="Picture 10" descr="mo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1238250"/>
            <a:ext cx="550863" cy="914400"/>
          </a:xfrm>
          <a:prstGeom prst="rect">
            <a:avLst/>
          </a:prstGeom>
          <a:noFill/>
        </p:spPr>
      </p:pic>
      <p:pic>
        <p:nvPicPr>
          <p:cNvPr id="78859" name="Picture 11" descr="b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52650" y="1238250"/>
            <a:ext cx="560388" cy="895350"/>
          </a:xfrm>
          <a:prstGeom prst="rect">
            <a:avLst/>
          </a:prstGeom>
          <a:noFill/>
        </p:spPr>
      </p:pic>
      <p:pic>
        <p:nvPicPr>
          <p:cNvPr id="78860" name="Picture 12" descr="lis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1143000"/>
            <a:ext cx="933450" cy="933450"/>
          </a:xfrm>
          <a:prstGeom prst="rect">
            <a:avLst/>
          </a:prstGeom>
          <a:noFill/>
        </p:spPr>
      </p:pic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1281113" y="3829050"/>
            <a:ext cx="76993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>
                <a:solidFill>
                  <a:srgbClr val="0000FF"/>
                </a:solidFill>
                <a:latin typeface="Arial Narrow" pitchFamily="34" charset="0"/>
              </a:rPr>
              <a:t>Slot #1</a:t>
            </a: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2519363" y="3832225"/>
            <a:ext cx="76993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>
                <a:solidFill>
                  <a:srgbClr val="0000FF"/>
                </a:solidFill>
                <a:latin typeface="Arial Narrow" pitchFamily="34" charset="0"/>
              </a:rPr>
              <a:t>Slot #2</a:t>
            </a:r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3567113" y="3835400"/>
            <a:ext cx="76993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>
                <a:solidFill>
                  <a:srgbClr val="0000FF"/>
                </a:solidFill>
                <a:latin typeface="Arial Narrow" pitchFamily="34" charset="0"/>
              </a:rPr>
              <a:t>Slot #3</a:t>
            </a:r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4729163" y="3838575"/>
            <a:ext cx="76993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>
                <a:solidFill>
                  <a:srgbClr val="0000FF"/>
                </a:solidFill>
                <a:latin typeface="Arial Narrow" pitchFamily="34" charset="0"/>
              </a:rPr>
              <a:t>Slot #4</a:t>
            </a:r>
          </a:p>
        </p:txBody>
      </p:sp>
      <p:sp>
        <p:nvSpPr>
          <p:cNvPr id="78865" name="Text Box 17"/>
          <p:cNvSpPr txBox="1">
            <a:spLocks noChangeArrowheads="1"/>
          </p:cNvSpPr>
          <p:nvPr/>
        </p:nvSpPr>
        <p:spPr bwMode="auto">
          <a:xfrm>
            <a:off x="5700713" y="3829050"/>
            <a:ext cx="76993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>
                <a:solidFill>
                  <a:srgbClr val="0000FF"/>
                </a:solidFill>
                <a:latin typeface="Arial Narrow" pitchFamily="34" charset="0"/>
              </a:rPr>
              <a:t>Slot #5</a:t>
            </a:r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6786563" y="3832225"/>
            <a:ext cx="76993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>
                <a:solidFill>
                  <a:srgbClr val="0000FF"/>
                </a:solidFill>
                <a:latin typeface="Arial Narrow" pitchFamily="34" charset="0"/>
              </a:rPr>
              <a:t>Slot #6</a:t>
            </a:r>
          </a:p>
        </p:txBody>
      </p:sp>
      <p:sp>
        <p:nvSpPr>
          <p:cNvPr id="78867" name="AutoShape 19"/>
          <p:cNvSpPr>
            <a:spLocks noChangeArrowheads="1"/>
          </p:cNvSpPr>
          <p:nvPr/>
        </p:nvSpPr>
        <p:spPr bwMode="auto">
          <a:xfrm>
            <a:off x="2590800" y="3219450"/>
            <a:ext cx="762000" cy="685800"/>
          </a:xfrm>
          <a:prstGeom prst="irregularSeal2">
            <a:avLst/>
          </a:prstGeom>
          <a:solidFill>
            <a:srgbClr val="C6331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71" name="Text Box 23"/>
          <p:cNvSpPr txBox="1">
            <a:spLocks noChangeArrowheads="1"/>
          </p:cNvSpPr>
          <p:nvPr/>
        </p:nvSpPr>
        <p:spPr bwMode="auto">
          <a:xfrm>
            <a:off x="8042275" y="3752850"/>
            <a:ext cx="5683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 sz="1600"/>
              <a:t>time</a:t>
            </a:r>
          </a:p>
        </p:txBody>
      </p:sp>
      <p:sp>
        <p:nvSpPr>
          <p:cNvPr id="78874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457200" y="5029200"/>
            <a:ext cx="8229600" cy="1295400"/>
          </a:xfrm>
          <a:noFill/>
          <a:ln/>
        </p:spPr>
        <p:txBody>
          <a:bodyPr/>
          <a:lstStyle/>
          <a:p>
            <a:r>
              <a:rPr lang="en-US" sz="2000" i="1"/>
              <a:t>n </a:t>
            </a:r>
            <a:r>
              <a:rPr lang="en-US" sz="2000"/>
              <a:t>agents (with a packet each) at time 0 </a:t>
            </a:r>
          </a:p>
          <a:p>
            <a:r>
              <a:rPr lang="en-US" sz="2000"/>
              <a:t>No arrivals</a:t>
            </a:r>
          </a:p>
          <a:p>
            <a:r>
              <a:rPr lang="en-US" sz="2000"/>
              <a:t>Known number of agents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7" dur="indefinite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1 -0.01967 L 0.02882 0.21366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5" dur="indefinite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729 0.26805 L -0.00104 0.00139 " pathEditMode="relative" rAng="0" ptsTypes="AA">
                                      <p:cBhvr>
                                        <p:cTn id="38" dur="1000" spd="-1000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" y="-13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11111E-6 L 0.06736 0.25694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128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50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0" dur="indefinite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5" dur="indefinite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111E-6 L 0.26944 0.20139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" y="1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63" dur="indefinite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22222E-6 L 0.26164 0.2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71" dur="indefinite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69271 0.2125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6" y="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8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8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8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8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8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8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1" grpId="0"/>
      <p:bldP spid="78861" grpId="1"/>
      <p:bldP spid="78862" grpId="0"/>
      <p:bldP spid="78862" grpId="1"/>
      <p:bldP spid="78863" grpId="0"/>
      <p:bldP spid="78863" grpId="1"/>
      <p:bldP spid="78864" grpId="0"/>
      <p:bldP spid="78864" grpId="1"/>
      <p:bldP spid="78865" grpId="0"/>
      <p:bldP spid="78865" grpId="1"/>
      <p:bldP spid="78866" grpId="0"/>
      <p:bldP spid="78866" grpId="1"/>
      <p:bldP spid="78867" grpId="0" animBg="1"/>
      <p:bldP spid="7887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2800"/>
              <a:t>Upper Bound on Cost</a:t>
            </a:r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457200" y="1219200"/>
            <a:ext cx="8229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2400">
                <a:latin typeface="Comic Sans MS" pitchFamily="66" charset="0"/>
              </a:rPr>
              <a:t>The weight of such a path:</a:t>
            </a:r>
          </a:p>
          <a:p>
            <a:pPr marL="742950" lvl="1" indent="-285750">
              <a:lnSpc>
                <a:spcPct val="140000"/>
              </a:lnSpc>
              <a:spcBef>
                <a:spcPct val="20000"/>
              </a:spcBef>
              <a:buClr>
                <a:schemeClr val="accent2"/>
              </a:buClr>
              <a:buFont typeface="Comic Sans MS" pitchFamily="66" charset="0"/>
              <a:buChar char="–"/>
            </a:pPr>
            <a:r>
              <a:rPr lang="en-US" sz="2000">
                <a:latin typeface="Comic Sans MS" pitchFamily="66" charset="0"/>
              </a:rPr>
              <a:t>At least </a:t>
            </a:r>
            <a:r>
              <a:rPr lang="en-US" sz="2000" i="1">
                <a:latin typeface="Times New Roman" pitchFamily="18" charset="0"/>
              </a:rPr>
              <a:t>D-n</a:t>
            </a:r>
            <a:r>
              <a:rPr lang="en-US" sz="2000">
                <a:latin typeface="Comic Sans MS" pitchFamily="66" charset="0"/>
              </a:rPr>
              <a:t> good edges</a:t>
            </a:r>
          </a:p>
          <a:p>
            <a:pPr marL="742950" lvl="1" indent="-285750">
              <a:lnSpc>
                <a:spcPct val="140000"/>
              </a:lnSpc>
              <a:spcBef>
                <a:spcPct val="20000"/>
              </a:spcBef>
              <a:buClr>
                <a:schemeClr val="accent2"/>
              </a:buClr>
              <a:buFont typeface="Comic Sans MS" pitchFamily="66" charset="0"/>
              <a:buChar char="–"/>
            </a:pPr>
            <a:r>
              <a:rPr lang="en-US" sz="2000">
                <a:latin typeface="Comic Sans MS" pitchFamily="66" charset="0"/>
              </a:rPr>
              <a:t>Weight at most </a:t>
            </a:r>
            <a:r>
              <a:rPr lang="en-US" sz="2000" i="1">
                <a:latin typeface="Times New Roman" pitchFamily="18" charset="0"/>
              </a:rPr>
              <a:t>(1-</a:t>
            </a:r>
            <a:r>
              <a:rPr lang="el-GR" sz="2000" i="1">
                <a:latin typeface="Times New Roman" pitchFamily="18" charset="0"/>
              </a:rPr>
              <a:t>β</a:t>
            </a:r>
            <a:r>
              <a:rPr lang="en-US" sz="2000" i="1">
                <a:latin typeface="Times New Roman" pitchFamily="18" charset="0"/>
              </a:rPr>
              <a:t>)</a:t>
            </a:r>
            <a:r>
              <a:rPr lang="en-US" sz="2000" i="1" baseline="30000">
                <a:latin typeface="Times New Roman" pitchFamily="18" charset="0"/>
              </a:rPr>
              <a:t>D-n</a:t>
            </a:r>
            <a:r>
              <a:rPr lang="en-US" sz="2000" i="1">
                <a:latin typeface="Times New Roman" pitchFamily="18" charset="0"/>
              </a:rPr>
              <a:t>2</a:t>
            </a:r>
            <a:r>
              <a:rPr lang="en-US" sz="2000" i="1" baseline="30000">
                <a:latin typeface="Times New Roman" pitchFamily="18" charset="0"/>
              </a:rPr>
              <a:t>n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2400">
                <a:latin typeface="Comic Sans MS" pitchFamily="66" charset="0"/>
              </a:rPr>
              <a:t>Number of paths at most:</a:t>
            </a:r>
            <a:endParaRPr lang="el-GR" sz="2400">
              <a:latin typeface="Comic Sans MS" pitchFamily="66" charset="0"/>
            </a:endParaRPr>
          </a:p>
        </p:txBody>
      </p:sp>
      <p:pic>
        <p:nvPicPr>
          <p:cNvPr id="135172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743200"/>
            <a:ext cx="3124200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19800" y="3657600"/>
            <a:ext cx="3505200" cy="2971800"/>
            <a:chOff x="3312" y="2352"/>
            <a:chExt cx="2208" cy="1872"/>
          </a:xfrm>
        </p:grpSpPr>
        <p:sp>
          <p:nvSpPr>
            <p:cNvPr id="135174" name="Line 6"/>
            <p:cNvSpPr>
              <a:spLocks noChangeShapeType="1"/>
            </p:cNvSpPr>
            <p:nvPr/>
          </p:nvSpPr>
          <p:spPr bwMode="auto">
            <a:xfrm flipV="1">
              <a:off x="4064" y="3228"/>
              <a:ext cx="219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35175" name="Line 7"/>
            <p:cNvSpPr>
              <a:spLocks noChangeShapeType="1"/>
            </p:cNvSpPr>
            <p:nvPr/>
          </p:nvSpPr>
          <p:spPr bwMode="auto">
            <a:xfrm>
              <a:off x="3328" y="3871"/>
              <a:ext cx="1841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35176" name="Line 8"/>
            <p:cNvSpPr>
              <a:spLocks noChangeShapeType="1"/>
            </p:cNvSpPr>
            <p:nvPr/>
          </p:nvSpPr>
          <p:spPr bwMode="auto">
            <a:xfrm flipH="1" flipV="1">
              <a:off x="3312" y="2352"/>
              <a:ext cx="16" cy="151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35177" name="Line 9"/>
            <p:cNvSpPr>
              <a:spLocks noChangeShapeType="1"/>
            </p:cNvSpPr>
            <p:nvPr/>
          </p:nvSpPr>
          <p:spPr bwMode="auto">
            <a:xfrm flipV="1">
              <a:off x="4866" y="2566"/>
              <a:ext cx="0" cy="13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35178" name="Line 10"/>
            <p:cNvSpPr>
              <a:spLocks noChangeShapeType="1"/>
            </p:cNvSpPr>
            <p:nvPr/>
          </p:nvSpPr>
          <p:spPr bwMode="auto">
            <a:xfrm>
              <a:off x="3434" y="2549"/>
              <a:ext cx="21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35179" name="Line 11"/>
            <p:cNvSpPr>
              <a:spLocks noChangeShapeType="1"/>
            </p:cNvSpPr>
            <p:nvPr/>
          </p:nvSpPr>
          <p:spPr bwMode="auto">
            <a:xfrm>
              <a:off x="3441" y="2561"/>
              <a:ext cx="195" cy="2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35180" name="Line 12"/>
            <p:cNvSpPr>
              <a:spLocks noChangeShapeType="1"/>
            </p:cNvSpPr>
            <p:nvPr/>
          </p:nvSpPr>
          <p:spPr bwMode="auto">
            <a:xfrm>
              <a:off x="3657" y="2798"/>
              <a:ext cx="195" cy="214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35181" name="Line 13"/>
            <p:cNvSpPr>
              <a:spLocks noChangeShapeType="1"/>
            </p:cNvSpPr>
            <p:nvPr/>
          </p:nvSpPr>
          <p:spPr bwMode="auto">
            <a:xfrm>
              <a:off x="3865" y="3017"/>
              <a:ext cx="195" cy="214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35182" name="Line 14"/>
            <p:cNvSpPr>
              <a:spLocks noChangeShapeType="1"/>
            </p:cNvSpPr>
            <p:nvPr/>
          </p:nvSpPr>
          <p:spPr bwMode="auto">
            <a:xfrm>
              <a:off x="4073" y="3240"/>
              <a:ext cx="195" cy="2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35183" name="Freeform 15"/>
            <p:cNvSpPr>
              <a:spLocks/>
            </p:cNvSpPr>
            <p:nvPr/>
          </p:nvSpPr>
          <p:spPr bwMode="auto">
            <a:xfrm>
              <a:off x="4281" y="3467"/>
              <a:ext cx="155" cy="4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92"/>
                </a:cxn>
                <a:cxn ang="0">
                  <a:pos x="288" y="384"/>
                </a:cxn>
                <a:cxn ang="0">
                  <a:pos x="336" y="432"/>
                </a:cxn>
                <a:cxn ang="0">
                  <a:pos x="336" y="816"/>
                </a:cxn>
              </a:cxnLst>
              <a:rect l="0" t="0" r="r" b="b"/>
              <a:pathLst>
                <a:path w="344" h="816">
                  <a:moveTo>
                    <a:pt x="0" y="0"/>
                  </a:moveTo>
                  <a:cubicBezTo>
                    <a:pt x="96" y="64"/>
                    <a:pt x="192" y="128"/>
                    <a:pt x="240" y="192"/>
                  </a:cubicBezTo>
                  <a:cubicBezTo>
                    <a:pt x="288" y="256"/>
                    <a:pt x="272" y="344"/>
                    <a:pt x="288" y="384"/>
                  </a:cubicBezTo>
                  <a:cubicBezTo>
                    <a:pt x="304" y="424"/>
                    <a:pt x="328" y="360"/>
                    <a:pt x="336" y="432"/>
                  </a:cubicBezTo>
                  <a:cubicBezTo>
                    <a:pt x="344" y="504"/>
                    <a:pt x="340" y="660"/>
                    <a:pt x="336" y="81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35184" name="Freeform 16"/>
            <p:cNvSpPr>
              <a:spLocks/>
            </p:cNvSpPr>
            <p:nvPr/>
          </p:nvSpPr>
          <p:spPr bwMode="auto">
            <a:xfrm>
              <a:off x="4303" y="3459"/>
              <a:ext cx="563" cy="151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88" y="16"/>
                </a:cxn>
                <a:cxn ang="0">
                  <a:pos x="336" y="112"/>
                </a:cxn>
                <a:cxn ang="0">
                  <a:pos x="624" y="160"/>
                </a:cxn>
                <a:cxn ang="0">
                  <a:pos x="768" y="256"/>
                </a:cxn>
                <a:cxn ang="0">
                  <a:pos x="1248" y="304"/>
                </a:cxn>
              </a:cxnLst>
              <a:rect l="0" t="0" r="r" b="b"/>
              <a:pathLst>
                <a:path w="1248" h="304">
                  <a:moveTo>
                    <a:pt x="0" y="16"/>
                  </a:moveTo>
                  <a:cubicBezTo>
                    <a:pt x="116" y="8"/>
                    <a:pt x="232" y="0"/>
                    <a:pt x="288" y="16"/>
                  </a:cubicBezTo>
                  <a:cubicBezTo>
                    <a:pt x="344" y="32"/>
                    <a:pt x="280" y="88"/>
                    <a:pt x="336" y="112"/>
                  </a:cubicBezTo>
                  <a:cubicBezTo>
                    <a:pt x="392" y="136"/>
                    <a:pt x="552" y="136"/>
                    <a:pt x="624" y="160"/>
                  </a:cubicBezTo>
                  <a:cubicBezTo>
                    <a:pt x="696" y="184"/>
                    <a:pt x="664" y="232"/>
                    <a:pt x="768" y="256"/>
                  </a:cubicBezTo>
                  <a:cubicBezTo>
                    <a:pt x="872" y="280"/>
                    <a:pt x="1060" y="292"/>
                    <a:pt x="1248" y="30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35185" name="Oval 17"/>
            <p:cNvSpPr>
              <a:spLocks noChangeArrowheads="1"/>
            </p:cNvSpPr>
            <p:nvPr/>
          </p:nvSpPr>
          <p:spPr bwMode="auto">
            <a:xfrm>
              <a:off x="4861" y="3601"/>
              <a:ext cx="22" cy="23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3653" y="2542"/>
              <a:ext cx="1213" cy="807"/>
              <a:chOff x="1488" y="1008"/>
              <a:chExt cx="2688" cy="1632"/>
            </a:xfrm>
          </p:grpSpPr>
          <p:sp>
            <p:nvSpPr>
              <p:cNvPr id="135187" name="Freeform 19"/>
              <p:cNvSpPr>
                <a:spLocks/>
              </p:cNvSpPr>
              <p:nvPr/>
            </p:nvSpPr>
            <p:spPr bwMode="auto">
              <a:xfrm>
                <a:off x="1488" y="1008"/>
                <a:ext cx="2688" cy="12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88" y="192"/>
                  </a:cxn>
                  <a:cxn ang="0">
                    <a:pos x="1728" y="672"/>
                  </a:cxn>
                  <a:cxn ang="0">
                    <a:pos x="2064" y="720"/>
                  </a:cxn>
                  <a:cxn ang="0">
                    <a:pos x="2160" y="1104"/>
                  </a:cxn>
                  <a:cxn ang="0">
                    <a:pos x="2688" y="1200"/>
                  </a:cxn>
                </a:cxnLst>
                <a:rect l="0" t="0" r="r" b="b"/>
                <a:pathLst>
                  <a:path w="2688" h="1200">
                    <a:moveTo>
                      <a:pt x="0" y="0"/>
                    </a:moveTo>
                    <a:cubicBezTo>
                      <a:pt x="600" y="40"/>
                      <a:pt x="1200" y="80"/>
                      <a:pt x="1488" y="192"/>
                    </a:cubicBezTo>
                    <a:cubicBezTo>
                      <a:pt x="1776" y="304"/>
                      <a:pt x="1632" y="584"/>
                      <a:pt x="1728" y="672"/>
                    </a:cubicBezTo>
                    <a:cubicBezTo>
                      <a:pt x="1824" y="760"/>
                      <a:pt x="1992" y="648"/>
                      <a:pt x="2064" y="720"/>
                    </a:cubicBezTo>
                    <a:cubicBezTo>
                      <a:pt x="2136" y="792"/>
                      <a:pt x="2056" y="1024"/>
                      <a:pt x="2160" y="1104"/>
                    </a:cubicBezTo>
                    <a:cubicBezTo>
                      <a:pt x="2264" y="1184"/>
                      <a:pt x="2476" y="1192"/>
                      <a:pt x="2688" y="1200"/>
                    </a:cubicBez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35188" name="Freeform 20"/>
              <p:cNvSpPr>
                <a:spLocks/>
              </p:cNvSpPr>
              <p:nvPr/>
            </p:nvSpPr>
            <p:spPr bwMode="auto">
              <a:xfrm>
                <a:off x="3360" y="1728"/>
                <a:ext cx="816" cy="9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288" y="528"/>
                  </a:cxn>
                  <a:cxn ang="0">
                    <a:pos x="576" y="624"/>
                  </a:cxn>
                  <a:cxn ang="0">
                    <a:pos x="624" y="864"/>
                  </a:cxn>
                  <a:cxn ang="0">
                    <a:pos x="816" y="912"/>
                  </a:cxn>
                </a:cxnLst>
                <a:rect l="0" t="0" r="r" b="b"/>
                <a:pathLst>
                  <a:path w="816" h="912">
                    <a:moveTo>
                      <a:pt x="0" y="0"/>
                    </a:moveTo>
                    <a:cubicBezTo>
                      <a:pt x="24" y="124"/>
                      <a:pt x="48" y="248"/>
                      <a:pt x="96" y="336"/>
                    </a:cubicBezTo>
                    <a:cubicBezTo>
                      <a:pt x="144" y="424"/>
                      <a:pt x="208" y="480"/>
                      <a:pt x="288" y="528"/>
                    </a:cubicBezTo>
                    <a:cubicBezTo>
                      <a:pt x="368" y="576"/>
                      <a:pt x="520" y="568"/>
                      <a:pt x="576" y="624"/>
                    </a:cubicBezTo>
                    <a:cubicBezTo>
                      <a:pt x="632" y="680"/>
                      <a:pt x="584" y="816"/>
                      <a:pt x="624" y="864"/>
                    </a:cubicBezTo>
                    <a:cubicBezTo>
                      <a:pt x="664" y="912"/>
                      <a:pt x="776" y="896"/>
                      <a:pt x="816" y="912"/>
                    </a:cubicBez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</p:grpSp>
        <p:sp>
          <p:nvSpPr>
            <p:cNvPr id="135189" name="AutoShape 21"/>
            <p:cNvSpPr>
              <a:spLocks/>
            </p:cNvSpPr>
            <p:nvPr/>
          </p:nvSpPr>
          <p:spPr bwMode="auto">
            <a:xfrm rot="5400000">
              <a:off x="4060" y="3273"/>
              <a:ext cx="190" cy="1386"/>
            </a:xfrm>
            <a:prstGeom prst="rightBrace">
              <a:avLst>
                <a:gd name="adj1" fmla="val 60789"/>
                <a:gd name="adj2" fmla="val 4969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rtl="1"/>
              <a:endParaRPr lang="en-US" sz="2400" b="1" baseline="-2500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135190" name="Text Box 22"/>
            <p:cNvSpPr txBox="1">
              <a:spLocks noChangeArrowheads="1"/>
            </p:cNvSpPr>
            <p:nvPr/>
          </p:nvSpPr>
          <p:spPr bwMode="auto">
            <a:xfrm>
              <a:off x="3949" y="3993"/>
              <a:ext cx="65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  <a:latin typeface="Arial Narrow" pitchFamily="34" charset="0"/>
                </a:rPr>
                <a:t>cost=0     </a:t>
              </a:r>
            </a:p>
          </p:txBody>
        </p: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4888" y="2590"/>
              <a:ext cx="632" cy="1281"/>
              <a:chOff x="4224" y="1104"/>
              <a:chExt cx="979" cy="2592"/>
            </a:xfrm>
          </p:grpSpPr>
          <p:sp>
            <p:nvSpPr>
              <p:cNvPr id="135192" name="AutoShape 24"/>
              <p:cNvSpPr>
                <a:spLocks/>
              </p:cNvSpPr>
              <p:nvPr/>
            </p:nvSpPr>
            <p:spPr bwMode="auto">
              <a:xfrm>
                <a:off x="4224" y="1104"/>
                <a:ext cx="432" cy="2592"/>
              </a:xfrm>
              <a:prstGeom prst="rightBrace">
                <a:avLst>
                  <a:gd name="adj1" fmla="val 50000"/>
                  <a:gd name="adj2" fmla="val 49690"/>
                </a:avLst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1"/>
                <a:endParaRPr lang="en-US" sz="2400" b="1" baseline="-25000">
                  <a:solidFill>
                    <a:srgbClr val="0000FF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135193" name="Text Box 25"/>
              <p:cNvSpPr txBox="1">
                <a:spLocks noChangeArrowheads="1"/>
              </p:cNvSpPr>
              <p:nvPr/>
            </p:nvSpPr>
            <p:spPr bwMode="auto">
              <a:xfrm>
                <a:off x="4656" y="2272"/>
                <a:ext cx="547" cy="42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1600" b="1">
                    <a:solidFill>
                      <a:srgbClr val="0000FF"/>
                    </a:solidFill>
                  </a:rPr>
                  <a:t>1     </a:t>
                </a:r>
                <a:endParaRPr lang="en-US" sz="1600" b="1" baseline="-25000">
                  <a:solidFill>
                    <a:srgbClr val="0000FF"/>
                  </a:solidFill>
                </a:endParaRPr>
              </a:p>
            </p:txBody>
          </p:sp>
        </p:grpSp>
      </p:grpSp>
      <p:sp>
        <p:nvSpPr>
          <p:cNvPr id="135194" name="AutoShape 26"/>
          <p:cNvSpPr>
            <a:spLocks noChangeArrowheads="1"/>
          </p:cNvSpPr>
          <p:nvPr/>
        </p:nvSpPr>
        <p:spPr bwMode="auto">
          <a:xfrm>
            <a:off x="533400" y="4267200"/>
            <a:ext cx="5181600" cy="914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2800">
                <a:latin typeface="Comic Sans MS" pitchFamily="66" charset="0"/>
              </a:rPr>
              <a:t>Set </a:t>
            </a:r>
            <a:r>
              <a:rPr lang="en-US" sz="2800" i="1">
                <a:latin typeface="Times New Roman" pitchFamily="18" charset="0"/>
              </a:rPr>
              <a:t>D &gt; 20n</a:t>
            </a:r>
            <a:r>
              <a:rPr lang="en-US" sz="2800">
                <a:latin typeface="Comic Sans MS" pitchFamily="66" charset="0"/>
              </a:rPr>
              <a:t> to get an upper bound of </a:t>
            </a:r>
            <a:r>
              <a:rPr lang="en-US" sz="2800" i="1">
                <a:latin typeface="Times New Roman" pitchFamily="18" charset="0"/>
              </a:rPr>
              <a:t>e</a:t>
            </a:r>
            <a:r>
              <a:rPr lang="en-US" sz="2800" i="1" baseline="30000">
                <a:latin typeface="Times New Roman" pitchFamily="18" charset="0"/>
              </a:rPr>
              <a:t>-c n </a:t>
            </a:r>
            <a:r>
              <a:rPr lang="en-US" sz="2800">
                <a:latin typeface="Comic Sans MS" pitchFamily="66" charset="0"/>
              </a:rPr>
              <a:t>on cost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9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2800"/>
              <a:t>Protocol Design: </a:t>
            </a:r>
            <a:br>
              <a:rPr lang="en-US" sz="2800"/>
            </a:br>
            <a:r>
              <a:rPr lang="en-US" sz="2800"/>
              <a:t>from Deadline to Latency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Embed artificial deadline into “deadline” protocol</a:t>
            </a:r>
          </a:p>
        </p:txBody>
      </p:sp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452438" y="2495550"/>
            <a:ext cx="8229600" cy="24574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</a:pPr>
            <a:r>
              <a:rPr lang="en-US" sz="2000">
                <a:solidFill>
                  <a:srgbClr val="0000CC"/>
                </a:solidFill>
                <a:latin typeface="Comic Sans MS" pitchFamily="66" charset="0"/>
              </a:rPr>
              <a:t>Deadline Protocol:</a:t>
            </a:r>
            <a:r>
              <a:rPr lang="en-US" sz="2000">
                <a:latin typeface="Comic Sans MS" pitchFamily="66" charset="0"/>
              </a:rPr>
              <a:t>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FontTx/>
              <a:buChar char="-"/>
            </a:pPr>
            <a:r>
              <a:rPr lang="en-US" sz="2000">
                <a:latin typeface="Comic Sans MS" pitchFamily="66" charset="0"/>
              </a:rPr>
              <a:t>Before time </a:t>
            </a:r>
            <a:r>
              <a:rPr lang="en-US" sz="2400" i="1">
                <a:latin typeface="Times New Roman" pitchFamily="18" charset="0"/>
              </a:rPr>
              <a:t>20n</a:t>
            </a:r>
            <a:r>
              <a:rPr lang="en-US" sz="2000">
                <a:latin typeface="Comic Sans MS" pitchFamily="66" charset="0"/>
              </a:rPr>
              <a:t> transmission probability as in equilibrium</a:t>
            </a:r>
            <a:endParaRPr lang="en-US" sz="2400">
              <a:latin typeface="cmmi10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FontTx/>
              <a:buChar char="-"/>
            </a:pPr>
            <a:r>
              <a:rPr lang="en-US" sz="2000">
                <a:latin typeface="Comic Sans MS" pitchFamily="66" charset="0"/>
              </a:rPr>
              <a:t>If not transmitted until </a:t>
            </a:r>
            <a:r>
              <a:rPr lang="en-US" sz="2400" i="1">
                <a:latin typeface="Times New Roman" pitchFamily="18" charset="0"/>
              </a:rPr>
              <a:t>20n</a:t>
            </a:r>
            <a:r>
              <a:rPr lang="en-US" sz="2000">
                <a:latin typeface="Comic Sans MS" pitchFamily="66" charset="0"/>
              </a:rPr>
              <a:t>: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-"/>
            </a:pPr>
            <a:r>
              <a:rPr lang="en-US">
                <a:latin typeface="Comic Sans MS" pitchFamily="66" charset="0"/>
              </a:rPr>
              <a:t>Set transmission probability </a:t>
            </a:r>
            <a:r>
              <a:rPr lang="en-US">
                <a:latin typeface="Comic Sans MS" pitchFamily="66" charset="0"/>
                <a:sym typeface="Wingdings" pitchFamily="2" charset="2"/>
              </a:rPr>
              <a:t>= 1 (</a:t>
            </a:r>
            <a:r>
              <a:rPr lang="en-US">
                <a:solidFill>
                  <a:srgbClr val="0000CC"/>
                </a:solidFill>
                <a:latin typeface="Comic Sans MS" pitchFamily="66" charset="0"/>
                <a:sym typeface="Wingdings" pitchFamily="2" charset="2"/>
              </a:rPr>
              <a:t>blocking</a:t>
            </a:r>
            <a:r>
              <a:rPr lang="en-US">
                <a:latin typeface="Comic Sans MS" pitchFamily="66" charset="0"/>
                <a:sym typeface="Wingdings" pitchFamily="2" charset="2"/>
              </a:rPr>
              <a:t>)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-"/>
            </a:pPr>
            <a:r>
              <a:rPr lang="en-US">
                <a:latin typeface="Comic Sans MS" pitchFamily="66" charset="0"/>
                <a:sym typeface="Wingdings" pitchFamily="2" charset="2"/>
              </a:rPr>
              <a:t>For exponential number of time slots</a:t>
            </a:r>
            <a:endParaRPr lang="en-US">
              <a:latin typeface="Comic Sans MS" pitchFamily="66" charset="0"/>
            </a:endParaRP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455613" y="54102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2000">
                <a:latin typeface="Comic Sans MS" pitchFamily="66" charset="0"/>
              </a:rPr>
              <a:t>Sub-game perfect equilibrium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endParaRPr lang="en-US" sz="20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2000">
                <a:latin typeface="Comic Sans MS" pitchFamily="66" charset="0"/>
              </a:rPr>
              <a:t>Social optimum achieved with high probability</a:t>
            </a:r>
          </a:p>
        </p:txBody>
      </p:sp>
      <p:sp>
        <p:nvSpPr>
          <p:cNvPr id="137222" name="Rectangle 6" descr="Newsprint"/>
          <p:cNvSpPr>
            <a:spLocks noChangeArrowheads="1"/>
          </p:cNvSpPr>
          <p:nvPr/>
        </p:nvSpPr>
        <p:spPr bwMode="auto">
          <a:xfrm rot="-1885114">
            <a:off x="5791200" y="4267200"/>
            <a:ext cx="3327400" cy="76200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CC00"/>
              </a:buClr>
              <a:buSzPct val="160000"/>
              <a:buFont typeface="Wingdings" pitchFamily="2" charset="2"/>
              <a:buChar char="ü"/>
            </a:pPr>
            <a:r>
              <a:rPr lang="en-US" sz="3600" b="1">
                <a:solidFill>
                  <a:srgbClr val="FF3300"/>
                </a:solidFill>
              </a:rPr>
              <a:t>Equilibrium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2800"/>
              <a:t>Summary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62950" cy="3962400"/>
          </a:xfrm>
        </p:spPr>
        <p:txBody>
          <a:bodyPr/>
          <a:lstStyle/>
          <a:p>
            <a:r>
              <a:rPr lang="en-US" sz="2000"/>
              <a:t>Unique non-blocking equilibrium for Aloha like Protocols</a:t>
            </a:r>
          </a:p>
          <a:p>
            <a:pPr lvl="1"/>
            <a:r>
              <a:rPr lang="en-US" sz="1800"/>
              <a:t>Exponential latency</a:t>
            </a:r>
          </a:p>
          <a:p>
            <a:endParaRPr lang="en-US" sz="2000"/>
          </a:p>
          <a:p>
            <a:r>
              <a:rPr lang="en-US" sz="2000"/>
              <a:t>Deadlines:</a:t>
            </a:r>
          </a:p>
          <a:p>
            <a:pPr lvl="1"/>
            <a:r>
              <a:rPr lang="en-US" sz="1800"/>
              <a:t>If enough (linear) time, equilibrium is “efficient”</a:t>
            </a:r>
          </a:p>
          <a:p>
            <a:endParaRPr lang="en-US" sz="2000"/>
          </a:p>
          <a:p>
            <a:r>
              <a:rPr lang="en-US" sz="2000"/>
              <a:t>Protocol Design:</a:t>
            </a:r>
          </a:p>
          <a:p>
            <a:pPr lvl="1"/>
            <a:r>
              <a:rPr lang="en-US" sz="1800"/>
              <a:t>Make “ill behaved” latency cost act more “polite”</a:t>
            </a:r>
          </a:p>
          <a:p>
            <a:pPr lvl="1"/>
            <a:r>
              <a:rPr lang="en-US" sz="1800"/>
              <a:t>Using virtual deadlines</a:t>
            </a:r>
          </a:p>
          <a:p>
            <a:pPr lvl="1"/>
            <a:r>
              <a:rPr lang="en-US" sz="1800"/>
              <a:t>No monetary “bribes” or penalties</a:t>
            </a:r>
          </a:p>
          <a:p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2800" dirty="0" smtClean="0"/>
              <a:t>Open Problems I: Contention</a:t>
            </a:r>
            <a:endParaRPr lang="en-US" sz="2800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62950" cy="3962400"/>
          </a:xfrm>
        </p:spPr>
        <p:txBody>
          <a:bodyPr/>
          <a:lstStyle/>
          <a:p>
            <a:r>
              <a:rPr lang="en-US" sz="2000" dirty="0" smtClean="0"/>
              <a:t>Prove the magical 4k threshold (!!!)</a:t>
            </a:r>
            <a:endParaRPr lang="en-US" sz="1800" dirty="0"/>
          </a:p>
          <a:p>
            <a:endParaRPr lang="en-US" sz="2000" dirty="0"/>
          </a:p>
          <a:p>
            <a:r>
              <a:rPr lang="en-US" sz="2000" dirty="0" smtClean="0"/>
              <a:t>Extend to more general settings, multiple packets</a:t>
            </a:r>
            <a:endParaRPr lang="en-US" sz="1800" dirty="0"/>
          </a:p>
          <a:p>
            <a:endParaRPr lang="en-US" sz="2000" dirty="0"/>
          </a:p>
          <a:p>
            <a:r>
              <a:rPr lang="en-US" sz="2000" dirty="0" smtClean="0"/>
              <a:t>Justify TCP/IP (Congestion vs. Contention)</a:t>
            </a:r>
            <a:endParaRPr lang="en-US" sz="1800" dirty="0"/>
          </a:p>
          <a:p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21442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New Subject: </a:t>
            </a:r>
            <a:r>
              <a:rPr lang="en-US" dirty="0" err="1" smtClean="0">
                <a:solidFill>
                  <a:srgbClr val="FF0000"/>
                </a:solidFill>
              </a:rPr>
              <a:t>Makespan</a:t>
            </a:r>
            <a:r>
              <a:rPr lang="en-US" dirty="0" smtClean="0">
                <a:solidFill>
                  <a:srgbClr val="FF0000"/>
                </a:solidFill>
              </a:rPr>
              <a:t> and Envy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Mechanism Design:</a:t>
            </a:r>
            <a:r>
              <a:rPr lang="en-US" dirty="0" smtClean="0">
                <a:solidFill>
                  <a:srgbClr val="005A9E"/>
                </a:solidFill>
              </a:rPr>
              <a:t> </a:t>
            </a:r>
            <a:br>
              <a:rPr lang="en-US" dirty="0" smtClean="0">
                <a:solidFill>
                  <a:srgbClr val="005A9E"/>
                </a:solidFill>
              </a:rPr>
            </a:br>
            <a:r>
              <a:rPr lang="en-US" dirty="0" smtClean="0">
                <a:solidFill>
                  <a:srgbClr val="005A9E"/>
                </a:solidFill>
              </a:rPr>
              <a:t>Allocation problems</a:t>
            </a:r>
            <a:endParaRPr lang="en-US" dirty="0">
              <a:solidFill>
                <a:srgbClr val="005A9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</a:t>
            </a:r>
            <a:r>
              <a:rPr lang="en-US" i="1" dirty="0" smtClean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objects 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agents</a:t>
            </a:r>
          </a:p>
          <a:p>
            <a:r>
              <a:rPr lang="en-US" dirty="0" smtClean="0"/>
              <a:t>[All] Objects to be allocated</a:t>
            </a:r>
          </a:p>
          <a:p>
            <a:r>
              <a:rPr lang="en-US" dirty="0" smtClean="0"/>
              <a:t>Includes:</a:t>
            </a:r>
          </a:p>
          <a:p>
            <a:pPr lvl="1"/>
            <a:r>
              <a:rPr lang="en-US" dirty="0" smtClean="0"/>
              <a:t>Combinatorial Auctions</a:t>
            </a:r>
          </a:p>
          <a:p>
            <a:pPr lvl="1"/>
            <a:r>
              <a:rPr lang="en-US" dirty="0" smtClean="0"/>
              <a:t>Machine Scheduling</a:t>
            </a:r>
          </a:p>
          <a:p>
            <a:pPr lvl="1"/>
            <a:r>
              <a:rPr lang="en-US" dirty="0" smtClean="0"/>
              <a:t>[Room / Paper] Assignment Problem </a:t>
            </a:r>
          </a:p>
          <a:p>
            <a:pPr lvl="1"/>
            <a:r>
              <a:rPr lang="en-US" dirty="0" smtClean="0"/>
              <a:t>With / without capacity constraints</a:t>
            </a:r>
          </a:p>
          <a:p>
            <a:pPr lvl="1"/>
            <a:r>
              <a:rPr lang="en-US" dirty="0" smtClean="0"/>
              <a:t>Payments/ Compensation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5A9E"/>
                </a:solidFill>
              </a:rPr>
              <a:t>Allocation problems</a:t>
            </a:r>
            <a:endParaRPr lang="en-US" dirty="0">
              <a:solidFill>
                <a:srgbClr val="005A9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Possible Goals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Social Welfare (sum of utilities)</a:t>
            </a:r>
          </a:p>
          <a:p>
            <a:pPr lvl="1"/>
            <a:r>
              <a:rPr lang="en-US" dirty="0" smtClean="0"/>
              <a:t>Min </a:t>
            </a:r>
            <a:r>
              <a:rPr lang="en-US" dirty="0" err="1" smtClean="0"/>
              <a:t>makespan</a:t>
            </a:r>
            <a:r>
              <a:rPr lang="en-US" dirty="0" smtClean="0"/>
              <a:t> (min maximal disutility)</a:t>
            </a:r>
          </a:p>
          <a:p>
            <a:pPr lvl="1"/>
            <a:r>
              <a:rPr lang="en-US" dirty="0" smtClean="0"/>
              <a:t>Revenue</a:t>
            </a:r>
          </a:p>
          <a:p>
            <a:pPr lvl="1"/>
            <a:r>
              <a:rPr lang="en-US" dirty="0" smtClean="0"/>
              <a:t>Anything you can think of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Mechanism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0070C0"/>
                </a:solidFill>
              </a:rPr>
              <a:t>M</a:t>
            </a:r>
            <a:r>
              <a:rPr lang="en-US" dirty="0" smtClean="0">
                <a:solidFill>
                  <a:srgbClr val="0070C0"/>
                </a:solidFill>
              </a:rPr>
              <a:t>=&lt;</a:t>
            </a:r>
            <a:r>
              <a:rPr lang="en-US" i="1" dirty="0" err="1" smtClean="0">
                <a:solidFill>
                  <a:srgbClr val="0070C0"/>
                </a:solidFill>
              </a:rPr>
              <a:t>a</a:t>
            </a:r>
            <a:r>
              <a:rPr lang="en-US" dirty="0" err="1" smtClean="0">
                <a:solidFill>
                  <a:srgbClr val="0070C0"/>
                </a:solidFill>
              </a:rPr>
              <a:t>,</a:t>
            </a:r>
            <a:r>
              <a:rPr lang="en-US" i="1" dirty="0" err="1" smtClean="0">
                <a:solidFill>
                  <a:srgbClr val="0070C0"/>
                </a:solidFill>
              </a:rPr>
              <a:t>p</a:t>
            </a:r>
            <a:r>
              <a:rPr lang="en-US" dirty="0" smtClean="0">
                <a:solidFill>
                  <a:srgbClr val="0070C0"/>
                </a:solidFill>
              </a:rPr>
              <a:t>&gt;</a:t>
            </a:r>
            <a:r>
              <a:rPr lang="en-US" dirty="0" smtClean="0"/>
              <a:t>): receives agent valuations for object bundles as input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Returns</a:t>
            </a:r>
            <a:r>
              <a:rPr lang="en-US" dirty="0" smtClean="0"/>
              <a:t>: allocation </a:t>
            </a:r>
            <a:r>
              <a:rPr lang="en-US" i="1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 and payments 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  <a:r>
              <a:rPr lang="en-US" dirty="0" smtClean="0"/>
              <a:t> for the agents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5A9E"/>
                </a:solidFill>
              </a:rPr>
              <a:t>Mechanisms for </a:t>
            </a:r>
            <a:br>
              <a:rPr lang="en-US" dirty="0" smtClean="0">
                <a:solidFill>
                  <a:srgbClr val="005A9E"/>
                </a:solidFill>
              </a:rPr>
            </a:br>
            <a:r>
              <a:rPr lang="en-US" dirty="0" smtClean="0">
                <a:solidFill>
                  <a:srgbClr val="005A9E"/>
                </a:solidFill>
              </a:rPr>
              <a:t>allocation problems</a:t>
            </a:r>
            <a:endParaRPr lang="en-US" dirty="0">
              <a:solidFill>
                <a:srgbClr val="005A9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>
                <a:solidFill>
                  <a:srgbClr val="7030A0"/>
                </a:solidFill>
              </a:rPr>
              <a:t>n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smtClean="0"/>
              <a:t>agents, </a:t>
            </a:r>
            <a:r>
              <a:rPr lang="en-US" sz="2800" i="1" dirty="0" smtClean="0">
                <a:solidFill>
                  <a:srgbClr val="7030A0"/>
                </a:solidFill>
              </a:rPr>
              <a:t>m</a:t>
            </a:r>
            <a:r>
              <a:rPr lang="en-US" sz="2800" dirty="0" smtClean="0"/>
              <a:t> items</a:t>
            </a:r>
          </a:p>
          <a:p>
            <a:r>
              <a:rPr lang="en-US" sz="2800" i="1" dirty="0" smtClean="0">
                <a:solidFill>
                  <a:srgbClr val="7030A0"/>
                </a:solidFill>
              </a:rPr>
              <a:t>v</a:t>
            </a:r>
            <a:r>
              <a:rPr lang="en-US" sz="2800" i="1" baseline="-25000" dirty="0" smtClean="0">
                <a:solidFill>
                  <a:srgbClr val="7030A0"/>
                </a:solidFill>
              </a:rPr>
              <a:t>i</a:t>
            </a:r>
            <a:r>
              <a:rPr lang="en-US" sz="2800" i="1" dirty="0" smtClean="0">
                <a:solidFill>
                  <a:srgbClr val="7030A0"/>
                </a:solidFill>
              </a:rPr>
              <a:t>(S) </a:t>
            </a:r>
            <a:r>
              <a:rPr lang="en-US" sz="2800" dirty="0" smtClean="0"/>
              <a:t>– valuation of set of items </a:t>
            </a:r>
            <a:r>
              <a:rPr lang="en-US" sz="2800" i="1" dirty="0" smtClean="0">
                <a:solidFill>
                  <a:srgbClr val="7030A0"/>
                </a:solidFill>
              </a:rPr>
              <a:t>S</a:t>
            </a:r>
            <a:r>
              <a:rPr lang="en-US" sz="2800" dirty="0" smtClean="0"/>
              <a:t> to agent </a:t>
            </a:r>
            <a:r>
              <a:rPr lang="en-US" sz="2800" i="1" dirty="0" err="1" smtClean="0">
                <a:solidFill>
                  <a:srgbClr val="7030A0"/>
                </a:solidFill>
              </a:rPr>
              <a:t>i</a:t>
            </a:r>
            <a:endParaRPr lang="en-US" sz="2800" i="1" dirty="0" smtClean="0">
              <a:solidFill>
                <a:srgbClr val="7030A0"/>
              </a:solidFill>
            </a:endParaRPr>
          </a:p>
          <a:p>
            <a:r>
              <a:rPr lang="en-US" sz="2800" dirty="0" smtClean="0"/>
              <a:t>Mechanism produces</a:t>
            </a:r>
          </a:p>
          <a:p>
            <a:pPr lvl="1"/>
            <a:r>
              <a:rPr lang="en-US" sz="2400" dirty="0" smtClean="0"/>
              <a:t> allocation </a:t>
            </a:r>
            <a:r>
              <a:rPr lang="en-US" sz="2400" i="1" dirty="0" smtClean="0">
                <a:solidFill>
                  <a:srgbClr val="7030A0"/>
                </a:solidFill>
              </a:rPr>
              <a:t>a = (a</a:t>
            </a:r>
            <a:r>
              <a:rPr lang="en-US" sz="2400" i="1" baseline="-25000" dirty="0" smtClean="0">
                <a:solidFill>
                  <a:srgbClr val="7030A0"/>
                </a:solidFill>
              </a:rPr>
              <a:t>1</a:t>
            </a:r>
            <a:r>
              <a:rPr lang="en-US" sz="2400" i="1" dirty="0" smtClean="0">
                <a:solidFill>
                  <a:srgbClr val="7030A0"/>
                </a:solidFill>
              </a:rPr>
              <a:t>,a</a:t>
            </a:r>
            <a:r>
              <a:rPr lang="en-US" sz="2400" i="1" baseline="-25000" dirty="0" smtClean="0">
                <a:solidFill>
                  <a:srgbClr val="7030A0"/>
                </a:solidFill>
              </a:rPr>
              <a:t>2</a:t>
            </a:r>
            <a:r>
              <a:rPr lang="en-US" sz="2400" i="1" dirty="0" smtClean="0">
                <a:solidFill>
                  <a:srgbClr val="7030A0"/>
                </a:solidFill>
              </a:rPr>
              <a:t>,…,a</a:t>
            </a:r>
            <a:r>
              <a:rPr lang="en-US" sz="2400" i="1" baseline="-25000" dirty="0" smtClean="0">
                <a:solidFill>
                  <a:srgbClr val="7030A0"/>
                </a:solidFill>
              </a:rPr>
              <a:t>m</a:t>
            </a:r>
            <a:r>
              <a:rPr lang="en-US" sz="2400" i="1" dirty="0" smtClean="0">
                <a:solidFill>
                  <a:srgbClr val="7030A0"/>
                </a:solidFill>
              </a:rPr>
              <a:t>)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smtClean="0"/>
              <a:t>and </a:t>
            </a:r>
          </a:p>
          <a:p>
            <a:pPr lvl="1"/>
            <a:r>
              <a:rPr lang="en-US" sz="2400" dirty="0" smtClean="0"/>
              <a:t>prices </a:t>
            </a:r>
            <a:r>
              <a:rPr lang="en-US" sz="2400" i="1" dirty="0" smtClean="0">
                <a:solidFill>
                  <a:srgbClr val="7030A0"/>
                </a:solidFill>
              </a:rPr>
              <a:t>(p</a:t>
            </a:r>
            <a:r>
              <a:rPr lang="en-US" sz="2400" i="1" baseline="-25000" dirty="0" smtClean="0">
                <a:solidFill>
                  <a:srgbClr val="7030A0"/>
                </a:solidFill>
              </a:rPr>
              <a:t>1</a:t>
            </a:r>
            <a:r>
              <a:rPr lang="en-US" sz="2400" i="1" dirty="0" smtClean="0">
                <a:solidFill>
                  <a:srgbClr val="7030A0"/>
                </a:solidFill>
              </a:rPr>
              <a:t>,p</a:t>
            </a:r>
            <a:r>
              <a:rPr lang="en-US" sz="2400" i="1" baseline="-25000" dirty="0" smtClean="0">
                <a:solidFill>
                  <a:srgbClr val="7030A0"/>
                </a:solidFill>
              </a:rPr>
              <a:t>2</a:t>
            </a:r>
            <a:r>
              <a:rPr lang="en-US" sz="2400" i="1" dirty="0" smtClean="0">
                <a:solidFill>
                  <a:srgbClr val="7030A0"/>
                </a:solidFill>
              </a:rPr>
              <a:t>,…,p</a:t>
            </a:r>
            <a:r>
              <a:rPr lang="en-US" sz="2400" i="1" baseline="-25000" dirty="0" smtClean="0">
                <a:solidFill>
                  <a:srgbClr val="7030A0"/>
                </a:solidFill>
              </a:rPr>
              <a:t>m</a:t>
            </a:r>
            <a:r>
              <a:rPr lang="en-US" sz="2400" i="1" dirty="0" smtClean="0">
                <a:solidFill>
                  <a:srgbClr val="7030A0"/>
                </a:solidFill>
              </a:rPr>
              <a:t>)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  <a:endParaRPr lang="en-US" sz="2800" dirty="0" smtClean="0">
              <a:solidFill>
                <a:srgbClr val="7030A0"/>
              </a:solidFill>
            </a:endParaRPr>
          </a:p>
          <a:p>
            <a:r>
              <a:rPr lang="en-US" sz="2800" dirty="0" smtClean="0"/>
              <a:t>Utility of player </a:t>
            </a:r>
            <a:r>
              <a:rPr lang="en-US" sz="2800" i="1" dirty="0" err="1" smtClean="0">
                <a:solidFill>
                  <a:srgbClr val="7030A0"/>
                </a:solidFill>
              </a:rPr>
              <a:t>i</a:t>
            </a:r>
            <a:r>
              <a:rPr lang="en-US" sz="2800" dirty="0" smtClean="0">
                <a:solidFill>
                  <a:srgbClr val="7030A0"/>
                </a:solidFill>
              </a:rPr>
              <a:t>:  </a:t>
            </a:r>
            <a:r>
              <a:rPr lang="en-US" sz="3200" i="1" dirty="0" smtClean="0">
                <a:solidFill>
                  <a:srgbClr val="7030A0"/>
                </a:solidFill>
              </a:rPr>
              <a:t>v</a:t>
            </a:r>
            <a:r>
              <a:rPr lang="en-US" sz="3200" i="1" baseline="-25000" dirty="0" smtClean="0">
                <a:solidFill>
                  <a:srgbClr val="7030A0"/>
                </a:solidFill>
              </a:rPr>
              <a:t>i</a:t>
            </a:r>
            <a:r>
              <a:rPr lang="en-US" sz="3200" i="1" dirty="0" smtClean="0">
                <a:solidFill>
                  <a:srgbClr val="7030A0"/>
                </a:solidFill>
              </a:rPr>
              <a:t>(</a:t>
            </a:r>
            <a:r>
              <a:rPr lang="en-US" sz="3200" i="1" dirty="0" err="1" smtClean="0">
                <a:solidFill>
                  <a:srgbClr val="7030A0"/>
                </a:solidFill>
              </a:rPr>
              <a:t>a</a:t>
            </a:r>
            <a:r>
              <a:rPr lang="en-US" sz="3200" i="1" baseline="-25000" dirty="0" err="1" smtClean="0">
                <a:solidFill>
                  <a:srgbClr val="7030A0"/>
                </a:solidFill>
              </a:rPr>
              <a:t>i</a:t>
            </a:r>
            <a:r>
              <a:rPr lang="en-US" sz="3200" i="1" dirty="0" smtClean="0">
                <a:solidFill>
                  <a:srgbClr val="7030A0"/>
                </a:solidFill>
              </a:rPr>
              <a:t>)  - p</a:t>
            </a:r>
            <a:r>
              <a:rPr lang="en-US" sz="3200" i="1" baseline="-25000" dirty="0" smtClean="0">
                <a:solidFill>
                  <a:srgbClr val="7030A0"/>
                </a:solidFill>
              </a:rPr>
              <a:t>i</a:t>
            </a:r>
            <a:r>
              <a:rPr lang="en-US" sz="3200" i="1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Truthful</a:t>
            </a:r>
            <a:r>
              <a:rPr lang="en-US" dirty="0" smtClean="0">
                <a:solidFill>
                  <a:srgbClr val="005A9E"/>
                </a:solidFill>
              </a:rPr>
              <a:t> mechanism</a:t>
            </a:r>
            <a:endParaRPr lang="en-US" dirty="0">
              <a:solidFill>
                <a:srgbClr val="005A9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Intuition:  </a:t>
            </a:r>
            <a:r>
              <a:rPr lang="en-US" sz="2800" dirty="0" smtClean="0"/>
              <a:t>agent </a:t>
            </a:r>
            <a:r>
              <a:rPr lang="en-US" sz="2800" i="1" dirty="0" err="1" smtClean="0">
                <a:solidFill>
                  <a:srgbClr val="005A9E"/>
                </a:solidFill>
              </a:rPr>
              <a:t>i</a:t>
            </a:r>
            <a:r>
              <a:rPr lang="en-US" sz="2800" dirty="0" smtClean="0"/>
              <a:t> whose valuation is </a:t>
            </a:r>
            <a:r>
              <a:rPr lang="en-US" sz="2800" i="1" dirty="0" smtClean="0">
                <a:solidFill>
                  <a:srgbClr val="005A9E"/>
                </a:solidFill>
              </a:rPr>
              <a:t>v</a:t>
            </a:r>
            <a:r>
              <a:rPr lang="en-US" sz="2800" i="1" baseline="-25000" dirty="0" smtClean="0">
                <a:solidFill>
                  <a:srgbClr val="005A9E"/>
                </a:solidFill>
              </a:rPr>
              <a:t>i</a:t>
            </a:r>
            <a:r>
              <a:rPr lang="en-US" sz="2800" dirty="0" smtClean="0"/>
              <a:t> would prefer </a:t>
            </a:r>
            <a:r>
              <a:rPr lang="en-US" sz="2800" dirty="0" smtClean="0">
                <a:solidFill>
                  <a:srgbClr val="00B050"/>
                </a:solidFill>
              </a:rPr>
              <a:t>“telling the truth” </a:t>
            </a:r>
            <a:r>
              <a:rPr lang="en-US" sz="2800" i="1" dirty="0" smtClean="0">
                <a:solidFill>
                  <a:srgbClr val="005A9E"/>
                </a:solidFill>
              </a:rPr>
              <a:t>v</a:t>
            </a:r>
            <a:r>
              <a:rPr lang="en-US" sz="2800" i="1" baseline="-25000" dirty="0" smtClean="0">
                <a:solidFill>
                  <a:srgbClr val="005A9E"/>
                </a:solidFill>
              </a:rPr>
              <a:t>i</a:t>
            </a:r>
            <a:r>
              <a:rPr lang="en-US" sz="2800" dirty="0" smtClean="0"/>
              <a:t> to the mechanism rather than any possible </a:t>
            </a:r>
            <a:r>
              <a:rPr lang="en-US" sz="2800" dirty="0" smtClean="0">
                <a:solidFill>
                  <a:srgbClr val="00B050"/>
                </a:solidFill>
              </a:rPr>
              <a:t>“lie” </a:t>
            </a:r>
            <a:r>
              <a:rPr lang="en-US" sz="2800" i="1" dirty="0" err="1" smtClean="0">
                <a:solidFill>
                  <a:srgbClr val="005A9E"/>
                </a:solidFill>
              </a:rPr>
              <a:t>v’</a:t>
            </a:r>
            <a:r>
              <a:rPr lang="en-US" sz="2800" i="1" baseline="-25000" dirty="0" err="1" smtClean="0">
                <a:solidFill>
                  <a:srgbClr val="005A9E"/>
                </a:solidFill>
              </a:rPr>
              <a:t>i</a:t>
            </a:r>
            <a:endParaRPr lang="en-US" sz="2800" i="1" baseline="-25000" dirty="0" smtClean="0">
              <a:solidFill>
                <a:srgbClr val="005A9E"/>
              </a:solidFill>
            </a:endParaRPr>
          </a:p>
          <a:p>
            <a:r>
              <a:rPr lang="en-US" sz="2800" dirty="0" smtClean="0"/>
              <a:t>Mechanism is </a:t>
            </a:r>
            <a:r>
              <a:rPr lang="en-US" sz="2800" dirty="0" smtClean="0">
                <a:solidFill>
                  <a:srgbClr val="C00000"/>
                </a:solidFill>
              </a:rPr>
              <a:t>truthful</a:t>
            </a:r>
            <a:r>
              <a:rPr lang="en-US" sz="2800" dirty="0" smtClean="0"/>
              <a:t> (=incentive compatible):</a:t>
            </a:r>
          </a:p>
          <a:p>
            <a:pPr lvl="1"/>
            <a:r>
              <a:rPr lang="en-US" dirty="0" smtClean="0"/>
              <a:t>If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i="1" dirty="0" smtClean="0">
                <a:solidFill>
                  <a:srgbClr val="7030A0"/>
                </a:solidFill>
              </a:rPr>
              <a:t>a = f(v</a:t>
            </a:r>
            <a:r>
              <a:rPr lang="en-US" i="1" baseline="-25000" dirty="0" smtClean="0">
                <a:solidFill>
                  <a:srgbClr val="7030A0"/>
                </a:solidFill>
              </a:rPr>
              <a:t>i</a:t>
            </a:r>
            <a:r>
              <a:rPr lang="en-US" i="1" dirty="0" smtClean="0">
                <a:solidFill>
                  <a:srgbClr val="7030A0"/>
                </a:solidFill>
              </a:rPr>
              <a:t>, v</a:t>
            </a:r>
            <a:r>
              <a:rPr lang="en-US" i="1" baseline="-25000" dirty="0" smtClean="0">
                <a:solidFill>
                  <a:srgbClr val="7030A0"/>
                </a:solidFill>
              </a:rPr>
              <a:t>−</a:t>
            </a:r>
            <a:r>
              <a:rPr lang="en-US" i="1" baseline="-25000" dirty="0" err="1" smtClean="0">
                <a:solidFill>
                  <a:srgbClr val="7030A0"/>
                </a:solidFill>
              </a:rPr>
              <a:t>i</a:t>
            </a:r>
            <a:r>
              <a:rPr lang="en-US" i="1" dirty="0" smtClean="0">
                <a:solidFill>
                  <a:srgbClr val="7030A0"/>
                </a:solidFill>
              </a:rPr>
              <a:t> )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i="1" dirty="0" smtClean="0">
                <a:solidFill>
                  <a:srgbClr val="7030A0"/>
                </a:solidFill>
              </a:rPr>
              <a:t>a’= f (</a:t>
            </a:r>
            <a:r>
              <a:rPr lang="en-US" i="1" dirty="0" err="1" smtClean="0">
                <a:solidFill>
                  <a:srgbClr val="7030A0"/>
                </a:solidFill>
              </a:rPr>
              <a:t>v’</a:t>
            </a:r>
            <a:r>
              <a:rPr lang="en-US" i="1" baseline="-25000" dirty="0" err="1" smtClean="0">
                <a:solidFill>
                  <a:srgbClr val="7030A0"/>
                </a:solidFill>
              </a:rPr>
              <a:t>i</a:t>
            </a:r>
            <a:r>
              <a:rPr lang="en-US" i="1" dirty="0" smtClean="0">
                <a:solidFill>
                  <a:srgbClr val="7030A0"/>
                </a:solidFill>
              </a:rPr>
              <a:t>, v</a:t>
            </a:r>
            <a:r>
              <a:rPr lang="en-US" i="1" baseline="-25000" dirty="0" smtClean="0">
                <a:solidFill>
                  <a:srgbClr val="7030A0"/>
                </a:solidFill>
              </a:rPr>
              <a:t>-</a:t>
            </a:r>
            <a:r>
              <a:rPr lang="en-US" i="1" baseline="-25000" dirty="0" err="1" smtClean="0">
                <a:solidFill>
                  <a:srgbClr val="7030A0"/>
                </a:solidFill>
              </a:rPr>
              <a:t>i</a:t>
            </a:r>
            <a:r>
              <a:rPr lang="en-US" i="1" dirty="0" smtClean="0">
                <a:solidFill>
                  <a:srgbClr val="7030A0"/>
                </a:solidFill>
              </a:rPr>
              <a:t> ),</a:t>
            </a:r>
          </a:p>
          <a:p>
            <a:pPr lvl="1"/>
            <a:r>
              <a:rPr lang="en-US" dirty="0" smtClean="0"/>
              <a:t>then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pPr lvl="2">
              <a:buNone/>
            </a:pPr>
            <a:r>
              <a:rPr lang="en-US" sz="3200" i="1" dirty="0" smtClean="0">
                <a:solidFill>
                  <a:srgbClr val="7030A0"/>
                </a:solidFill>
              </a:rPr>
              <a:t>v</a:t>
            </a:r>
            <a:r>
              <a:rPr lang="en-US" sz="3200" i="1" baseline="-25000" dirty="0" smtClean="0">
                <a:solidFill>
                  <a:srgbClr val="7030A0"/>
                </a:solidFill>
              </a:rPr>
              <a:t>i</a:t>
            </a:r>
            <a:r>
              <a:rPr lang="en-US" sz="3200" i="1" dirty="0" smtClean="0">
                <a:solidFill>
                  <a:srgbClr val="7030A0"/>
                </a:solidFill>
              </a:rPr>
              <a:t>(a) − p</a:t>
            </a:r>
            <a:r>
              <a:rPr lang="en-US" sz="3200" i="1" baseline="-25000" dirty="0" smtClean="0">
                <a:solidFill>
                  <a:srgbClr val="7030A0"/>
                </a:solidFill>
              </a:rPr>
              <a:t>i</a:t>
            </a:r>
            <a:r>
              <a:rPr lang="en-US" sz="3200" i="1" dirty="0" smtClean="0">
                <a:solidFill>
                  <a:srgbClr val="7030A0"/>
                </a:solidFill>
              </a:rPr>
              <a:t> (v</a:t>
            </a:r>
            <a:r>
              <a:rPr lang="en-US" sz="3200" i="1" baseline="-25000" dirty="0" smtClean="0">
                <a:solidFill>
                  <a:srgbClr val="7030A0"/>
                </a:solidFill>
              </a:rPr>
              <a:t>i</a:t>
            </a:r>
            <a:r>
              <a:rPr lang="en-US" sz="3200" i="1" dirty="0" smtClean="0">
                <a:solidFill>
                  <a:srgbClr val="7030A0"/>
                </a:solidFill>
              </a:rPr>
              <a:t>, v</a:t>
            </a:r>
            <a:r>
              <a:rPr lang="en-US" sz="3200" i="1" baseline="-25000" dirty="0" smtClean="0">
                <a:solidFill>
                  <a:srgbClr val="7030A0"/>
                </a:solidFill>
              </a:rPr>
              <a:t>−</a:t>
            </a:r>
            <a:r>
              <a:rPr lang="en-US" sz="3200" i="1" baseline="-25000" dirty="0" err="1" smtClean="0">
                <a:solidFill>
                  <a:srgbClr val="7030A0"/>
                </a:solidFill>
              </a:rPr>
              <a:t>i</a:t>
            </a:r>
            <a:r>
              <a:rPr lang="en-US" sz="3200" i="1" dirty="0" smtClean="0">
                <a:solidFill>
                  <a:srgbClr val="7030A0"/>
                </a:solidFill>
              </a:rPr>
              <a:t> ) ≥ v</a:t>
            </a:r>
            <a:r>
              <a:rPr lang="en-US" sz="3200" i="1" baseline="-25000" dirty="0" smtClean="0">
                <a:solidFill>
                  <a:srgbClr val="7030A0"/>
                </a:solidFill>
              </a:rPr>
              <a:t>i</a:t>
            </a:r>
            <a:r>
              <a:rPr lang="en-US" sz="3200" i="1" dirty="0" smtClean="0">
                <a:solidFill>
                  <a:srgbClr val="7030A0"/>
                </a:solidFill>
              </a:rPr>
              <a:t>(a’) − p</a:t>
            </a:r>
            <a:r>
              <a:rPr lang="en-US" sz="3200" i="1" baseline="-25000" dirty="0" smtClean="0">
                <a:solidFill>
                  <a:srgbClr val="7030A0"/>
                </a:solidFill>
              </a:rPr>
              <a:t>i</a:t>
            </a:r>
            <a:r>
              <a:rPr lang="en-US" sz="3200" i="1" dirty="0" smtClean="0">
                <a:solidFill>
                  <a:srgbClr val="7030A0"/>
                </a:solidFill>
              </a:rPr>
              <a:t>(</a:t>
            </a:r>
            <a:r>
              <a:rPr lang="en-US" sz="3200" i="1" dirty="0" err="1" smtClean="0">
                <a:solidFill>
                  <a:srgbClr val="7030A0"/>
                </a:solidFill>
              </a:rPr>
              <a:t>v’</a:t>
            </a:r>
            <a:r>
              <a:rPr lang="en-US" sz="3200" i="1" baseline="-25000" dirty="0" err="1" smtClean="0">
                <a:solidFill>
                  <a:srgbClr val="7030A0"/>
                </a:solidFill>
              </a:rPr>
              <a:t>i</a:t>
            </a:r>
            <a:r>
              <a:rPr lang="en-US" sz="3200" i="1" dirty="0" smtClean="0">
                <a:solidFill>
                  <a:srgbClr val="7030A0"/>
                </a:solidFill>
              </a:rPr>
              <a:t>, v</a:t>
            </a:r>
            <a:r>
              <a:rPr lang="en-US" sz="3200" i="1" baseline="-25000" dirty="0" smtClean="0">
                <a:solidFill>
                  <a:srgbClr val="7030A0"/>
                </a:solidFill>
              </a:rPr>
              <a:t>−</a:t>
            </a:r>
            <a:r>
              <a:rPr lang="en-US" sz="3200" i="1" baseline="-25000" dirty="0" err="1" smtClean="0">
                <a:solidFill>
                  <a:srgbClr val="7030A0"/>
                </a:solidFill>
              </a:rPr>
              <a:t>i</a:t>
            </a:r>
            <a:r>
              <a:rPr lang="en-US" sz="3200" i="1" dirty="0" smtClean="0">
                <a:solidFill>
                  <a:srgbClr val="7030A0"/>
                </a:solidFill>
              </a:rPr>
              <a:t> ).</a:t>
            </a:r>
            <a:endParaRPr lang="en-US" sz="32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Envy freeness: </a:t>
            </a:r>
            <a:r>
              <a:rPr lang="en-US" dirty="0" smtClean="0">
                <a:solidFill>
                  <a:srgbClr val="FF0000"/>
                </a:solidFill>
              </a:rPr>
              <a:t>no one wants to switch places with another.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Envy freeness and Justice: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Rawls (A Theory of Justice - 2005),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Freud, Nietzsche (Forester - Justice, Envy and Psychoanalysis – 1997)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Aristole</a:t>
            </a:r>
            <a:r>
              <a:rPr lang="en-US" dirty="0"/>
              <a:t> </a:t>
            </a:r>
            <a:r>
              <a:rPr lang="en-US" dirty="0" smtClean="0"/>
              <a:t>(322 BC), Mandeville (1730), etc.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Envy Free Interpretation of Justice really means “no discrimination”</a:t>
            </a:r>
          </a:p>
        </p:txBody>
      </p:sp>
      <p:pic>
        <p:nvPicPr>
          <p:cNvPr id="4" name="Picture 3" descr="envy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2454268"/>
            <a:ext cx="5500698" cy="3911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Envy Freeness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2800"/>
              <a:t>Broadcast Channel</a:t>
            </a:r>
          </a:p>
        </p:txBody>
      </p:sp>
      <p:sp>
        <p:nvSpPr>
          <p:cNvPr id="212995" name="Line 3"/>
          <p:cNvSpPr>
            <a:spLocks noChangeShapeType="1"/>
          </p:cNvSpPr>
          <p:nvPr/>
        </p:nvSpPr>
        <p:spPr bwMode="auto">
          <a:xfrm>
            <a:off x="990600" y="2024063"/>
            <a:ext cx="1103313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oval" w="med" len="med"/>
            <a:tailEnd type="oval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2996" name="Line 4"/>
          <p:cNvSpPr>
            <a:spLocks noChangeShapeType="1"/>
          </p:cNvSpPr>
          <p:nvPr/>
        </p:nvSpPr>
        <p:spPr bwMode="auto">
          <a:xfrm>
            <a:off x="2085975" y="2024063"/>
            <a:ext cx="1103313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oval" w="med" len="med"/>
            <a:tailEnd type="oval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2997" name="Line 5"/>
          <p:cNvSpPr>
            <a:spLocks noChangeShapeType="1"/>
          </p:cNvSpPr>
          <p:nvPr/>
        </p:nvSpPr>
        <p:spPr bwMode="auto">
          <a:xfrm>
            <a:off x="3209925" y="2024063"/>
            <a:ext cx="1103313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oval" w="med" len="med"/>
            <a:tailEnd type="oval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2998" name="Line 6"/>
          <p:cNvSpPr>
            <a:spLocks noChangeShapeType="1"/>
          </p:cNvSpPr>
          <p:nvPr/>
        </p:nvSpPr>
        <p:spPr bwMode="auto">
          <a:xfrm>
            <a:off x="4305300" y="2024063"/>
            <a:ext cx="1103313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oval" w="med" len="med"/>
            <a:tailEnd type="oval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2999" name="Line 7"/>
          <p:cNvSpPr>
            <a:spLocks noChangeShapeType="1"/>
          </p:cNvSpPr>
          <p:nvPr/>
        </p:nvSpPr>
        <p:spPr bwMode="auto">
          <a:xfrm>
            <a:off x="5395913" y="2024063"/>
            <a:ext cx="110331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oval" w="med" len="med"/>
            <a:tailEnd type="oval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3000" name="Line 8"/>
          <p:cNvSpPr>
            <a:spLocks noChangeShapeType="1"/>
          </p:cNvSpPr>
          <p:nvPr/>
        </p:nvSpPr>
        <p:spPr bwMode="auto">
          <a:xfrm>
            <a:off x="6491288" y="2024063"/>
            <a:ext cx="145097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oval" w="med" len="med"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pic>
        <p:nvPicPr>
          <p:cNvPr id="213001" name="Picture 9" descr="B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8725" y="914400"/>
            <a:ext cx="541338" cy="881063"/>
          </a:xfrm>
          <a:prstGeom prst="rect">
            <a:avLst/>
          </a:prstGeom>
          <a:noFill/>
        </p:spPr>
      </p:pic>
      <p:pic>
        <p:nvPicPr>
          <p:cNvPr id="213002" name="Picture 10" descr="mo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957263"/>
            <a:ext cx="550863" cy="914400"/>
          </a:xfrm>
          <a:prstGeom prst="rect">
            <a:avLst/>
          </a:prstGeom>
          <a:noFill/>
        </p:spPr>
      </p:pic>
      <p:pic>
        <p:nvPicPr>
          <p:cNvPr id="213003" name="Picture 11" descr="b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38675" y="976313"/>
            <a:ext cx="560388" cy="895350"/>
          </a:xfrm>
          <a:prstGeom prst="rect">
            <a:avLst/>
          </a:prstGeom>
          <a:noFill/>
        </p:spPr>
      </p:pic>
      <p:pic>
        <p:nvPicPr>
          <p:cNvPr id="213004" name="Picture 12" descr="lis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6863" y="957263"/>
            <a:ext cx="933450" cy="933450"/>
          </a:xfrm>
          <a:prstGeom prst="rect">
            <a:avLst/>
          </a:prstGeom>
          <a:noFill/>
        </p:spPr>
      </p:pic>
      <p:sp>
        <p:nvSpPr>
          <p:cNvPr id="213005" name="Text Box 13"/>
          <p:cNvSpPr txBox="1">
            <a:spLocks noChangeArrowheads="1"/>
          </p:cNvSpPr>
          <p:nvPr/>
        </p:nvSpPr>
        <p:spPr bwMode="auto">
          <a:xfrm>
            <a:off x="993775" y="2176463"/>
            <a:ext cx="7699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>
                <a:solidFill>
                  <a:srgbClr val="0000FF"/>
                </a:solidFill>
                <a:latin typeface="Arial Narrow" pitchFamily="34" charset="0"/>
              </a:rPr>
              <a:t>Slot #1</a:t>
            </a:r>
          </a:p>
        </p:txBody>
      </p:sp>
      <p:sp>
        <p:nvSpPr>
          <p:cNvPr id="213006" name="Text Box 14"/>
          <p:cNvSpPr txBox="1">
            <a:spLocks noChangeArrowheads="1"/>
          </p:cNvSpPr>
          <p:nvPr/>
        </p:nvSpPr>
        <p:spPr bwMode="auto">
          <a:xfrm>
            <a:off x="2232025" y="2179638"/>
            <a:ext cx="7699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>
                <a:solidFill>
                  <a:srgbClr val="0000FF"/>
                </a:solidFill>
                <a:latin typeface="Arial Narrow" pitchFamily="34" charset="0"/>
              </a:rPr>
              <a:t>Slot #2</a:t>
            </a:r>
          </a:p>
        </p:txBody>
      </p:sp>
      <p:sp>
        <p:nvSpPr>
          <p:cNvPr id="213007" name="Text Box 15"/>
          <p:cNvSpPr txBox="1">
            <a:spLocks noChangeArrowheads="1"/>
          </p:cNvSpPr>
          <p:nvPr/>
        </p:nvSpPr>
        <p:spPr bwMode="auto">
          <a:xfrm>
            <a:off x="3279775" y="2182813"/>
            <a:ext cx="7699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>
                <a:solidFill>
                  <a:srgbClr val="0000FF"/>
                </a:solidFill>
                <a:latin typeface="Arial Narrow" pitchFamily="34" charset="0"/>
              </a:rPr>
              <a:t>Slot #3</a:t>
            </a:r>
          </a:p>
        </p:txBody>
      </p:sp>
      <p:sp>
        <p:nvSpPr>
          <p:cNvPr id="213008" name="Text Box 16"/>
          <p:cNvSpPr txBox="1">
            <a:spLocks noChangeArrowheads="1"/>
          </p:cNvSpPr>
          <p:nvPr/>
        </p:nvSpPr>
        <p:spPr bwMode="auto">
          <a:xfrm>
            <a:off x="4441825" y="2185988"/>
            <a:ext cx="7699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>
                <a:solidFill>
                  <a:srgbClr val="0000FF"/>
                </a:solidFill>
                <a:latin typeface="Arial Narrow" pitchFamily="34" charset="0"/>
              </a:rPr>
              <a:t>Slot #4</a:t>
            </a:r>
          </a:p>
        </p:txBody>
      </p:sp>
      <p:sp>
        <p:nvSpPr>
          <p:cNvPr id="213009" name="Text Box 17"/>
          <p:cNvSpPr txBox="1">
            <a:spLocks noChangeArrowheads="1"/>
          </p:cNvSpPr>
          <p:nvPr/>
        </p:nvSpPr>
        <p:spPr bwMode="auto">
          <a:xfrm>
            <a:off x="5413375" y="2176463"/>
            <a:ext cx="7699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>
                <a:solidFill>
                  <a:srgbClr val="0000FF"/>
                </a:solidFill>
                <a:latin typeface="Arial Narrow" pitchFamily="34" charset="0"/>
              </a:rPr>
              <a:t>Slot #5</a:t>
            </a:r>
          </a:p>
        </p:txBody>
      </p:sp>
      <p:sp>
        <p:nvSpPr>
          <p:cNvPr id="213010" name="Text Box 18"/>
          <p:cNvSpPr txBox="1">
            <a:spLocks noChangeArrowheads="1"/>
          </p:cNvSpPr>
          <p:nvPr/>
        </p:nvSpPr>
        <p:spPr bwMode="auto">
          <a:xfrm>
            <a:off x="6499225" y="2179638"/>
            <a:ext cx="7699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>
                <a:solidFill>
                  <a:srgbClr val="0000FF"/>
                </a:solidFill>
                <a:latin typeface="Arial Narrow" pitchFamily="34" charset="0"/>
              </a:rPr>
              <a:t>Slot #6</a:t>
            </a:r>
          </a:p>
        </p:txBody>
      </p:sp>
      <p:sp>
        <p:nvSpPr>
          <p:cNvPr id="213011" name="AutoShape 19"/>
          <p:cNvSpPr>
            <a:spLocks noChangeArrowheads="1"/>
          </p:cNvSpPr>
          <p:nvPr/>
        </p:nvSpPr>
        <p:spPr bwMode="auto">
          <a:xfrm>
            <a:off x="2303463" y="1566863"/>
            <a:ext cx="762000" cy="685800"/>
          </a:xfrm>
          <a:prstGeom prst="irregularSeal2">
            <a:avLst/>
          </a:prstGeom>
          <a:solidFill>
            <a:srgbClr val="C6331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012" name="Rectangle 20"/>
          <p:cNvSpPr>
            <a:spLocks noChangeArrowheads="1"/>
          </p:cNvSpPr>
          <p:nvPr/>
        </p:nvSpPr>
        <p:spPr bwMode="auto">
          <a:xfrm>
            <a:off x="457200" y="41910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buClr>
                <a:schemeClr val="bg2"/>
              </a:buClr>
              <a:buFontTx/>
              <a:buChar char="•"/>
            </a:pPr>
            <a:r>
              <a:rPr lang="en-US" sz="2000">
                <a:latin typeface="Comic Sans MS" pitchFamily="66" charset="0"/>
              </a:rPr>
              <a:t>Symmetric solution: every agent transmits with probability </a:t>
            </a:r>
            <a:r>
              <a:rPr lang="en-US" sz="2000" i="1">
                <a:latin typeface="Times New Roman" pitchFamily="18" charset="0"/>
              </a:rPr>
              <a:t>1/n</a:t>
            </a:r>
            <a:r>
              <a:rPr lang="en-US" sz="2000">
                <a:latin typeface="Comic Sans MS" pitchFamily="66" charset="0"/>
              </a:rPr>
              <a:t>, the expected waiting time is</a:t>
            </a:r>
            <a:r>
              <a:rPr lang="en-US" sz="2000" i="1">
                <a:latin typeface="Times New Roman" pitchFamily="18" charset="0"/>
              </a:rPr>
              <a:t> O(n) </a:t>
            </a:r>
            <a:r>
              <a:rPr lang="en-US" sz="2000">
                <a:latin typeface="Comic Sans MS" pitchFamily="66" charset="0"/>
              </a:rPr>
              <a:t>slots. (</a:t>
            </a:r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Social optimum</a:t>
            </a:r>
            <a:r>
              <a:rPr lang="en-US" sz="2000">
                <a:latin typeface="Comic Sans MS" pitchFamily="66" charset="0"/>
              </a:rPr>
              <a:t>)</a:t>
            </a:r>
          </a:p>
        </p:txBody>
      </p:sp>
      <p:sp>
        <p:nvSpPr>
          <p:cNvPr id="213013" name="Rectangle 21"/>
          <p:cNvSpPr>
            <a:spLocks noChangeArrowheads="1"/>
          </p:cNvSpPr>
          <p:nvPr/>
        </p:nvSpPr>
        <p:spPr bwMode="auto">
          <a:xfrm>
            <a:off x="457200" y="51816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buClr>
                <a:schemeClr val="bg2"/>
              </a:buClr>
              <a:buFontTx/>
              <a:buChar char="•"/>
            </a:pPr>
            <a:r>
              <a:rPr lang="en-US" sz="2000">
                <a:latin typeface="Comic Sans MS" pitchFamily="66" charset="0"/>
              </a:rPr>
              <a:t>If all others transmit with probability </a:t>
            </a:r>
            <a:r>
              <a:rPr lang="en-US" sz="2000" i="1">
                <a:latin typeface="Times New Roman" pitchFamily="18" charset="0"/>
              </a:rPr>
              <a:t>1/n</a:t>
            </a:r>
            <a:r>
              <a:rPr lang="en-US" sz="2000">
                <a:latin typeface="Comic Sans MS" pitchFamily="66" charset="0"/>
              </a:rPr>
              <a:t>, I am better off transmitting all the time, until success </a:t>
            </a:r>
          </a:p>
        </p:txBody>
      </p:sp>
      <p:sp>
        <p:nvSpPr>
          <p:cNvPr id="213015" name="Text Box 23"/>
          <p:cNvSpPr txBox="1">
            <a:spLocks noChangeArrowheads="1"/>
          </p:cNvSpPr>
          <p:nvPr/>
        </p:nvSpPr>
        <p:spPr bwMode="auto">
          <a:xfrm>
            <a:off x="7754938" y="2100263"/>
            <a:ext cx="5683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/>
            <a:r>
              <a:rPr lang="en-US" sz="1600"/>
              <a:t>time</a:t>
            </a:r>
          </a:p>
        </p:txBody>
      </p:sp>
      <p:sp>
        <p:nvSpPr>
          <p:cNvPr id="213016" name="AutoShape 24"/>
          <p:cNvSpPr>
            <a:spLocks noChangeArrowheads="1"/>
          </p:cNvSpPr>
          <p:nvPr/>
        </p:nvSpPr>
        <p:spPr bwMode="auto">
          <a:xfrm>
            <a:off x="1981200" y="2667000"/>
            <a:ext cx="5410200" cy="1066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en-US" sz="2800">
                <a:latin typeface="Comic Sans MS" pitchFamily="66" charset="0"/>
              </a:rPr>
              <a:t>Transmission probability</a:t>
            </a:r>
            <a:r>
              <a:rPr lang="en-US" sz="2800" i="1">
                <a:latin typeface="Times New Roman" pitchFamily="18" charset="0"/>
              </a:rPr>
              <a:t> 1/n </a:t>
            </a:r>
            <a:r>
              <a:rPr lang="en-US" sz="2800">
                <a:latin typeface="Comic Sans MS" pitchFamily="66" charset="0"/>
              </a:rPr>
              <a:t>is not in equilibrium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1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ores 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63" y="4357688"/>
            <a:ext cx="3429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y cak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94425" y="2786063"/>
            <a:ext cx="294957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Envy Freeness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 divide a cake amongst 3 children so that no one wants to switch with another. </a:t>
            </a:r>
            <a:r>
              <a:rPr lang="en-US" dirty="0" smtClean="0">
                <a:solidFill>
                  <a:srgbClr val="FF0000"/>
                </a:solidFill>
              </a:rPr>
              <a:t>(Divisible Goods)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 divide household chores amongst 4 children so that no one wants to switch with another.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 assign rooms to faculty in a new building so that no one wants to switch with another. </a:t>
            </a:r>
            <a:r>
              <a:rPr lang="en-US" dirty="0" smtClean="0">
                <a:solidFill>
                  <a:srgbClr val="FF0000"/>
                </a:solidFill>
              </a:rPr>
              <a:t>(Indivisible Goods)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6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0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Envy Freeness: </a:t>
            </a:r>
            <a:br>
              <a:rPr lang="en-US" dirty="0" smtClean="0"/>
            </a:br>
            <a:r>
              <a:rPr lang="en-US" dirty="0" smtClean="0"/>
              <a:t>Individual valuations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B0F0"/>
                </a:solidFill>
              </a:rPr>
              <a:t>A cake could be partly chocolate, partly vanilla, and has some cherries. </a:t>
            </a:r>
            <a:r>
              <a:rPr lang="en-US" i="1" dirty="0" smtClean="0"/>
              <a:t>Some people </a:t>
            </a:r>
            <a:r>
              <a:rPr lang="en-US" i="1" dirty="0" smtClean="0">
                <a:solidFill>
                  <a:srgbClr val="FF0000"/>
                </a:solidFill>
              </a:rPr>
              <a:t>like </a:t>
            </a:r>
            <a:r>
              <a:rPr lang="en-US" i="1" dirty="0" smtClean="0"/>
              <a:t>chocolate </a:t>
            </a:r>
            <a:r>
              <a:rPr lang="en-US" i="1" dirty="0" smtClean="0">
                <a:solidFill>
                  <a:srgbClr val="FF0000"/>
                </a:solidFill>
              </a:rPr>
              <a:t>more</a:t>
            </a:r>
            <a:r>
              <a:rPr lang="en-US" i="1" dirty="0" smtClean="0"/>
              <a:t> than vanilla, some </a:t>
            </a:r>
            <a:r>
              <a:rPr lang="en-US" i="1" dirty="0" smtClean="0">
                <a:solidFill>
                  <a:srgbClr val="FF0000"/>
                </a:solidFill>
              </a:rPr>
              <a:t>like</a:t>
            </a:r>
            <a:r>
              <a:rPr lang="en-US" i="1" dirty="0" smtClean="0"/>
              <a:t> vanilla </a:t>
            </a:r>
            <a:r>
              <a:rPr lang="en-US" i="1" dirty="0" smtClean="0">
                <a:solidFill>
                  <a:srgbClr val="FF0000"/>
                </a:solidFill>
              </a:rPr>
              <a:t>more</a:t>
            </a:r>
            <a:r>
              <a:rPr lang="en-US" i="1" dirty="0" smtClean="0"/>
              <a:t> than chocolate but </a:t>
            </a:r>
            <a:r>
              <a:rPr lang="en-US" i="1" dirty="0" smtClean="0">
                <a:solidFill>
                  <a:srgbClr val="FF0000"/>
                </a:solidFill>
              </a:rPr>
              <a:t>hate</a:t>
            </a:r>
            <a:r>
              <a:rPr lang="en-US" i="1" dirty="0" smtClean="0"/>
              <a:t> cherries, etc.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B0F0"/>
                </a:solidFill>
              </a:rPr>
              <a:t>Many different types of chores. </a:t>
            </a:r>
            <a:r>
              <a:rPr lang="en-US" i="1" dirty="0" smtClean="0"/>
              <a:t>Some kids </a:t>
            </a:r>
            <a:r>
              <a:rPr lang="en-US" i="1" dirty="0" smtClean="0">
                <a:solidFill>
                  <a:srgbClr val="FF0000"/>
                </a:solidFill>
              </a:rPr>
              <a:t>hate</a:t>
            </a:r>
            <a:r>
              <a:rPr lang="en-US" i="1" dirty="0" smtClean="0"/>
              <a:t> washing dishes, others </a:t>
            </a:r>
            <a:r>
              <a:rPr lang="en-US" i="1" dirty="0" smtClean="0">
                <a:solidFill>
                  <a:srgbClr val="FF0000"/>
                </a:solidFill>
              </a:rPr>
              <a:t>hate</a:t>
            </a:r>
            <a:r>
              <a:rPr lang="en-US" i="1" dirty="0" smtClean="0"/>
              <a:t> washing the dog, some </a:t>
            </a:r>
            <a:r>
              <a:rPr lang="en-US" i="1" dirty="0" smtClean="0">
                <a:solidFill>
                  <a:srgbClr val="FF0000"/>
                </a:solidFill>
              </a:rPr>
              <a:t>like</a:t>
            </a:r>
            <a:r>
              <a:rPr lang="en-US" i="1" dirty="0" smtClean="0"/>
              <a:t> washing the dog.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B0F0"/>
                </a:solidFill>
              </a:rPr>
              <a:t>Some rooms are larger, some have a view, some are closer to the grad student rooms. </a:t>
            </a:r>
            <a:r>
              <a:rPr lang="en-US" i="1" dirty="0" smtClean="0"/>
              <a:t>Some faculty </a:t>
            </a:r>
            <a:r>
              <a:rPr lang="en-US" i="1" dirty="0" smtClean="0">
                <a:solidFill>
                  <a:srgbClr val="FF0000"/>
                </a:solidFill>
              </a:rPr>
              <a:t>like</a:t>
            </a:r>
            <a:r>
              <a:rPr lang="en-US" i="1" dirty="0" smtClean="0"/>
              <a:t> good views, others </a:t>
            </a:r>
            <a:r>
              <a:rPr lang="en-US" i="1" dirty="0" smtClean="0">
                <a:solidFill>
                  <a:srgbClr val="FF0000"/>
                </a:solidFill>
              </a:rPr>
              <a:t>prefer</a:t>
            </a:r>
            <a:r>
              <a:rPr lang="en-US" i="1" dirty="0" smtClean="0"/>
              <a:t> larger rooms, etc.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Envy-free</a:t>
            </a:r>
            <a:r>
              <a:rPr lang="en-US" dirty="0" smtClean="0">
                <a:solidFill>
                  <a:srgbClr val="005A9E"/>
                </a:solidFill>
              </a:rPr>
              <a:t> mechanism</a:t>
            </a:r>
            <a:endParaRPr lang="en-US" dirty="0">
              <a:solidFill>
                <a:srgbClr val="005A9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n </a:t>
            </a:r>
            <a:r>
              <a:rPr lang="en-US" sz="2800" dirty="0" smtClean="0"/>
              <a:t>agents, </a:t>
            </a:r>
            <a:r>
              <a:rPr lang="en-US" sz="2800" dirty="0" smtClean="0">
                <a:solidFill>
                  <a:srgbClr val="7030A0"/>
                </a:solidFill>
              </a:rPr>
              <a:t>m</a:t>
            </a:r>
            <a:r>
              <a:rPr lang="en-US" sz="2800" dirty="0" smtClean="0"/>
              <a:t> items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v</a:t>
            </a:r>
            <a:r>
              <a:rPr lang="en-US" sz="2800" baseline="-25000" dirty="0" smtClean="0">
                <a:solidFill>
                  <a:srgbClr val="7030A0"/>
                </a:solidFill>
              </a:rPr>
              <a:t>i</a:t>
            </a:r>
            <a:r>
              <a:rPr lang="en-US" sz="2800" dirty="0" smtClean="0">
                <a:solidFill>
                  <a:srgbClr val="7030A0"/>
                </a:solidFill>
              </a:rPr>
              <a:t>(S) </a:t>
            </a:r>
            <a:r>
              <a:rPr lang="en-US" sz="2800" dirty="0" smtClean="0"/>
              <a:t>– valuation of agent </a:t>
            </a:r>
            <a:r>
              <a:rPr lang="en-US" sz="2800" dirty="0" err="1" smtClean="0">
                <a:solidFill>
                  <a:srgbClr val="7030A0"/>
                </a:solidFill>
              </a:rPr>
              <a:t>i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smtClean="0"/>
              <a:t>for set </a:t>
            </a:r>
            <a:r>
              <a:rPr lang="en-US" sz="2800" dirty="0" smtClean="0">
                <a:solidFill>
                  <a:srgbClr val="7030A0"/>
                </a:solidFill>
              </a:rPr>
              <a:t>S</a:t>
            </a:r>
          </a:p>
          <a:p>
            <a:r>
              <a:rPr lang="en-US" sz="2800" dirty="0" smtClean="0"/>
              <a:t>Mechanism gives an allocation </a:t>
            </a:r>
            <a:r>
              <a:rPr lang="en-US" sz="2800" dirty="0" smtClean="0">
                <a:solidFill>
                  <a:srgbClr val="7030A0"/>
                </a:solidFill>
              </a:rPr>
              <a:t>(a</a:t>
            </a:r>
            <a:r>
              <a:rPr lang="en-US" sz="2800" baseline="-25000" dirty="0" smtClean="0">
                <a:solidFill>
                  <a:srgbClr val="7030A0"/>
                </a:solidFill>
              </a:rPr>
              <a:t>1</a:t>
            </a:r>
            <a:r>
              <a:rPr lang="en-US" sz="2800" dirty="0" smtClean="0">
                <a:solidFill>
                  <a:srgbClr val="7030A0"/>
                </a:solidFill>
              </a:rPr>
              <a:t>,a</a:t>
            </a:r>
            <a:r>
              <a:rPr lang="en-US" sz="2800" baseline="-25000" dirty="0" smtClean="0">
                <a:solidFill>
                  <a:srgbClr val="7030A0"/>
                </a:solidFill>
              </a:rPr>
              <a:t>2</a:t>
            </a:r>
            <a:r>
              <a:rPr lang="en-US" sz="2800" dirty="0" smtClean="0">
                <a:solidFill>
                  <a:srgbClr val="7030A0"/>
                </a:solidFill>
              </a:rPr>
              <a:t>,…,a</a:t>
            </a:r>
            <a:r>
              <a:rPr lang="en-US" sz="2800" baseline="-25000" dirty="0" smtClean="0">
                <a:solidFill>
                  <a:srgbClr val="7030A0"/>
                </a:solidFill>
              </a:rPr>
              <a:t>m</a:t>
            </a:r>
            <a:r>
              <a:rPr lang="en-US" sz="2800" dirty="0" smtClean="0">
                <a:solidFill>
                  <a:srgbClr val="7030A0"/>
                </a:solidFill>
              </a:rPr>
              <a:t>) </a:t>
            </a:r>
            <a:r>
              <a:rPr lang="en-US" sz="2800" dirty="0" smtClean="0"/>
              <a:t>and prices </a:t>
            </a:r>
            <a:r>
              <a:rPr lang="en-US" sz="2800" dirty="0" smtClean="0">
                <a:solidFill>
                  <a:srgbClr val="7030A0"/>
                </a:solidFill>
              </a:rPr>
              <a:t>(p</a:t>
            </a:r>
            <a:r>
              <a:rPr lang="en-US" sz="2800" baseline="-25000" dirty="0" smtClean="0">
                <a:solidFill>
                  <a:srgbClr val="7030A0"/>
                </a:solidFill>
              </a:rPr>
              <a:t>1</a:t>
            </a:r>
            <a:r>
              <a:rPr lang="en-US" sz="2800" dirty="0" smtClean="0">
                <a:solidFill>
                  <a:srgbClr val="7030A0"/>
                </a:solidFill>
              </a:rPr>
              <a:t>,p</a:t>
            </a:r>
            <a:r>
              <a:rPr lang="en-US" sz="2800" baseline="-25000" dirty="0" smtClean="0">
                <a:solidFill>
                  <a:srgbClr val="7030A0"/>
                </a:solidFill>
              </a:rPr>
              <a:t>2</a:t>
            </a:r>
            <a:r>
              <a:rPr lang="en-US" sz="2800" dirty="0" smtClean="0">
                <a:solidFill>
                  <a:srgbClr val="7030A0"/>
                </a:solidFill>
              </a:rPr>
              <a:t>,…,p</a:t>
            </a:r>
            <a:r>
              <a:rPr lang="en-US" sz="2800" baseline="-25000" dirty="0" smtClean="0">
                <a:solidFill>
                  <a:srgbClr val="7030A0"/>
                </a:solidFill>
              </a:rPr>
              <a:t>m</a:t>
            </a:r>
            <a:r>
              <a:rPr lang="en-US" sz="2800" dirty="0" smtClean="0">
                <a:solidFill>
                  <a:srgbClr val="7030A0"/>
                </a:solidFill>
              </a:rPr>
              <a:t>).</a:t>
            </a:r>
          </a:p>
          <a:p>
            <a:r>
              <a:rPr lang="en-US" sz="2800" dirty="0" smtClean="0"/>
              <a:t>Mechanism is envy-free if:</a:t>
            </a:r>
          </a:p>
          <a:p>
            <a:pPr lvl="1"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			v</a:t>
            </a:r>
            <a:r>
              <a:rPr lang="en-US" sz="4000" baseline="-25000" dirty="0" smtClean="0">
                <a:solidFill>
                  <a:srgbClr val="7030A0"/>
                </a:solidFill>
              </a:rPr>
              <a:t>i</a:t>
            </a:r>
            <a:r>
              <a:rPr lang="en-US" sz="4000" dirty="0" smtClean="0">
                <a:solidFill>
                  <a:srgbClr val="7030A0"/>
                </a:solidFill>
              </a:rPr>
              <a:t>(</a:t>
            </a:r>
            <a:r>
              <a:rPr lang="en-US" sz="4000" dirty="0" err="1" smtClean="0">
                <a:solidFill>
                  <a:srgbClr val="7030A0"/>
                </a:solidFill>
              </a:rPr>
              <a:t>a</a:t>
            </a:r>
            <a:r>
              <a:rPr lang="en-US" sz="4000" baseline="-25000" dirty="0" err="1" smtClean="0">
                <a:solidFill>
                  <a:srgbClr val="7030A0"/>
                </a:solidFill>
              </a:rPr>
              <a:t>i</a:t>
            </a:r>
            <a:r>
              <a:rPr lang="en-US" sz="4000" dirty="0" smtClean="0">
                <a:solidFill>
                  <a:srgbClr val="7030A0"/>
                </a:solidFill>
              </a:rPr>
              <a:t>) – p</a:t>
            </a:r>
            <a:r>
              <a:rPr lang="en-US" sz="4000" baseline="-25000" dirty="0" smtClean="0">
                <a:solidFill>
                  <a:srgbClr val="7030A0"/>
                </a:solidFill>
              </a:rPr>
              <a:t>i</a:t>
            </a:r>
            <a:r>
              <a:rPr lang="en-US" sz="4000" dirty="0" smtClean="0">
                <a:solidFill>
                  <a:srgbClr val="7030A0"/>
                </a:solidFill>
              </a:rPr>
              <a:t> ≥ v</a:t>
            </a:r>
            <a:r>
              <a:rPr lang="en-US" sz="4000" baseline="-25000" dirty="0" smtClean="0">
                <a:solidFill>
                  <a:srgbClr val="7030A0"/>
                </a:solidFill>
              </a:rPr>
              <a:t>i</a:t>
            </a:r>
            <a:r>
              <a:rPr lang="en-US" sz="4000" dirty="0" smtClean="0">
                <a:solidFill>
                  <a:srgbClr val="7030A0"/>
                </a:solidFill>
              </a:rPr>
              <a:t>(</a:t>
            </a:r>
            <a:r>
              <a:rPr lang="en-US" sz="4000" dirty="0" err="1" smtClean="0">
                <a:solidFill>
                  <a:srgbClr val="7030A0"/>
                </a:solidFill>
              </a:rPr>
              <a:t>a</a:t>
            </a:r>
            <a:r>
              <a:rPr lang="en-US" sz="4000" baseline="-25000" dirty="0" err="1" smtClean="0">
                <a:solidFill>
                  <a:srgbClr val="7030A0"/>
                </a:solidFill>
              </a:rPr>
              <a:t>k</a:t>
            </a:r>
            <a:r>
              <a:rPr lang="en-US" sz="4000" dirty="0" smtClean="0">
                <a:solidFill>
                  <a:srgbClr val="7030A0"/>
                </a:solidFill>
              </a:rPr>
              <a:t>) – </a:t>
            </a:r>
            <a:r>
              <a:rPr lang="en-US" sz="4000" dirty="0" err="1" smtClean="0">
                <a:solidFill>
                  <a:srgbClr val="7030A0"/>
                </a:solidFill>
              </a:rPr>
              <a:t>p</a:t>
            </a:r>
            <a:r>
              <a:rPr lang="en-US" sz="4000" baseline="-25000" dirty="0" err="1" smtClean="0">
                <a:solidFill>
                  <a:srgbClr val="7030A0"/>
                </a:solidFill>
              </a:rPr>
              <a:t>k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Research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43050"/>
            <a:ext cx="8229600" cy="4525963"/>
          </a:xfrm>
        </p:spPr>
        <p:txBody>
          <a:bodyPr/>
          <a:lstStyle/>
          <a:p>
            <a:r>
              <a:rPr lang="en-US" sz="2400" dirty="0" err="1" smtClean="0"/>
              <a:t>Makespan</a:t>
            </a:r>
            <a:r>
              <a:rPr lang="en-US" sz="2400" dirty="0" smtClean="0"/>
              <a:t> minimization of unrelated machines: </a:t>
            </a:r>
          </a:p>
          <a:p>
            <a:pPr lvl="1"/>
            <a:r>
              <a:rPr lang="en-US" sz="2000" dirty="0" smtClean="0"/>
              <a:t>Envy free mechanisms and lower bounds</a:t>
            </a:r>
          </a:p>
          <a:p>
            <a:pPr lvl="1"/>
            <a:r>
              <a:rPr lang="en-US" sz="2000" dirty="0" smtClean="0"/>
              <a:t>Envy free and truthful mechanisms (?) </a:t>
            </a:r>
          </a:p>
          <a:p>
            <a:r>
              <a:rPr lang="en-US" sz="2400" dirty="0" smtClean="0"/>
              <a:t>Combinatorial Auctions</a:t>
            </a:r>
          </a:p>
          <a:p>
            <a:pPr lvl="1"/>
            <a:r>
              <a:rPr lang="en-US" sz="2000" dirty="0" smtClean="0"/>
              <a:t>Truthful and envy free (LOS is envy free). </a:t>
            </a:r>
          </a:p>
          <a:p>
            <a:pPr lvl="1"/>
            <a:r>
              <a:rPr lang="en-US" sz="2000" dirty="0" smtClean="0"/>
              <a:t>Budgets ?</a:t>
            </a:r>
          </a:p>
          <a:p>
            <a:r>
              <a:rPr lang="en-US" sz="2400" dirty="0" smtClean="0"/>
              <a:t>Assignment problems with capacities (the program committee problem): Truthful and envy free?</a:t>
            </a:r>
          </a:p>
          <a:p>
            <a:r>
              <a:rPr lang="en-US" sz="2400" dirty="0" smtClean="0"/>
              <a:t>Lots and lots and lots of open problems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Nisan and Ronen 1999: </a:t>
            </a:r>
            <a:r>
              <a:rPr lang="en-US" dirty="0" err="1" smtClean="0"/>
              <a:t>Makespan</a:t>
            </a:r>
            <a:r>
              <a:rPr lang="en-US" dirty="0" smtClean="0"/>
              <a:t> Minimization for Unrelated Machine Scheduling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405447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There are </a:t>
            </a:r>
            <a:r>
              <a:rPr lang="en-US" i="1" dirty="0" smtClean="0">
                <a:solidFill>
                  <a:srgbClr val="7030A0"/>
                </a:solidFill>
              </a:rPr>
              <a:t>m</a:t>
            </a:r>
            <a:r>
              <a:rPr lang="en-US" dirty="0" smtClean="0">
                <a:solidFill>
                  <a:srgbClr val="7030A0"/>
                </a:solidFill>
              </a:rPr>
              <a:t> machines </a:t>
            </a:r>
            <a:r>
              <a:rPr lang="en-US" dirty="0" smtClean="0"/>
              <a:t>(or children), every machine (child) is an agent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There are </a:t>
            </a:r>
            <a:r>
              <a:rPr lang="en-US" i="1" dirty="0" smtClean="0">
                <a:solidFill>
                  <a:srgbClr val="7030A0"/>
                </a:solidFill>
              </a:rPr>
              <a:t>n</a:t>
            </a:r>
            <a:r>
              <a:rPr lang="en-US" dirty="0" smtClean="0">
                <a:solidFill>
                  <a:srgbClr val="7030A0"/>
                </a:solidFill>
              </a:rPr>
              <a:t> tasks </a:t>
            </a:r>
            <a:r>
              <a:rPr lang="en-US" dirty="0" smtClean="0"/>
              <a:t>(or household chores)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Every machine (child) says how long every task will take</a:t>
            </a:r>
            <a:endParaRPr lang="en-US" baseline="-25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goal is to assign the jobs to the machines so as to well approximate the </a:t>
            </a:r>
            <a:r>
              <a:rPr lang="en-US" dirty="0" err="1" smtClean="0">
                <a:solidFill>
                  <a:srgbClr val="FF0000"/>
                </a:solidFill>
              </a:rPr>
              <a:t>makespan</a:t>
            </a:r>
            <a:r>
              <a:rPr lang="en-US" dirty="0"/>
              <a:t>.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This problem is APX but can be approximated.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Makespan</a:t>
            </a:r>
            <a:r>
              <a:rPr lang="en-US" dirty="0" smtClean="0"/>
              <a:t> minimization for unrelated machines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Nisan and Ronen suggested the open problem of a truthful mechanism for (approximating) the minimal </a:t>
            </a:r>
            <a:r>
              <a:rPr lang="en-US" dirty="0" err="1" smtClean="0"/>
              <a:t>makespan</a:t>
            </a:r>
            <a:r>
              <a:rPr lang="en-US" dirty="0" smtClean="0"/>
              <a:t> for unrelated machine scheduling. </a:t>
            </a:r>
            <a:r>
              <a:rPr lang="en-US" dirty="0" smtClean="0">
                <a:solidFill>
                  <a:srgbClr val="FF0000"/>
                </a:solidFill>
              </a:rPr>
              <a:t>This is still open. 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00B050"/>
                </a:solidFill>
              </a:rPr>
              <a:t>The best known incentive compatible approximation is </a:t>
            </a:r>
            <a:r>
              <a:rPr lang="en-US" i="1" dirty="0" smtClean="0">
                <a:solidFill>
                  <a:srgbClr val="00B050"/>
                </a:solidFill>
              </a:rPr>
              <a:t>m </a:t>
            </a:r>
            <a:r>
              <a:rPr lang="en-US" dirty="0" smtClean="0">
                <a:solidFill>
                  <a:srgbClr val="00B050"/>
                </a:solidFill>
              </a:rPr>
              <a:t>and the lower bound is constant. </a:t>
            </a:r>
            <a:endParaRPr lang="en-US" i="1" dirty="0" smtClean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Hartline, </a:t>
            </a:r>
            <a:r>
              <a:rPr lang="en-US" dirty="0" err="1" smtClean="0"/>
              <a:t>Ieong</a:t>
            </a:r>
            <a:r>
              <a:rPr lang="en-US" dirty="0" smtClean="0"/>
              <a:t>, </a:t>
            </a:r>
            <a:r>
              <a:rPr lang="en-US" dirty="0" err="1" smtClean="0"/>
              <a:t>Mualem</a:t>
            </a:r>
            <a:r>
              <a:rPr lang="en-US" dirty="0" smtClean="0"/>
              <a:t>, </a:t>
            </a:r>
            <a:r>
              <a:rPr lang="en-US" dirty="0" err="1" smtClean="0"/>
              <a:t>Schapira</a:t>
            </a:r>
            <a:r>
              <a:rPr lang="en-US" dirty="0" smtClean="0"/>
              <a:t> and </a:t>
            </a:r>
            <a:r>
              <a:rPr lang="en-US" dirty="0" err="1" smtClean="0"/>
              <a:t>Zohar</a:t>
            </a:r>
            <a:r>
              <a:rPr lang="en-US" dirty="0" smtClean="0"/>
              <a:t> give an envy-free mechanism (not truthful) for approximating the minimal </a:t>
            </a:r>
            <a:r>
              <a:rPr lang="en-US" dirty="0" err="1" smtClean="0"/>
              <a:t>makespan</a:t>
            </a:r>
            <a:r>
              <a:rPr lang="en-US" dirty="0" smtClean="0"/>
              <a:t> for unrelated machine scheduling. 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00B050"/>
                </a:solidFill>
              </a:rPr>
              <a:t>They give an envy free mechanism with an approximation factor upper bound of </a:t>
            </a:r>
            <a:r>
              <a:rPr lang="en-US" i="1" dirty="0" smtClean="0">
                <a:solidFill>
                  <a:srgbClr val="00B050"/>
                </a:solidFill>
              </a:rPr>
              <a:t>m/2</a:t>
            </a:r>
            <a:r>
              <a:rPr lang="en-US" dirty="0" smtClean="0">
                <a:solidFill>
                  <a:srgbClr val="00B050"/>
                </a:solidFill>
              </a:rPr>
              <a:t> and a constant lower bound.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Our Results – </a:t>
            </a:r>
            <a:br>
              <a:rPr lang="en-US" dirty="0" smtClean="0"/>
            </a:br>
            <a:r>
              <a:rPr lang="en-US" dirty="0" err="1" smtClean="0"/>
              <a:t>Makespan</a:t>
            </a:r>
            <a:r>
              <a:rPr lang="en-US" dirty="0" smtClean="0"/>
              <a:t> Minimization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give an envy free mechanism that approximates the minimal </a:t>
            </a:r>
            <a:r>
              <a:rPr lang="en-US" dirty="0" err="1" smtClean="0"/>
              <a:t>makespan</a:t>
            </a:r>
            <a:r>
              <a:rPr lang="en-US" dirty="0" smtClean="0"/>
              <a:t> to within a factor of </a:t>
            </a:r>
            <a:r>
              <a:rPr lang="en-US" dirty="0" smtClean="0">
                <a:solidFill>
                  <a:srgbClr val="7030A0"/>
                </a:solidFill>
              </a:rPr>
              <a:t>O(log m)</a:t>
            </a:r>
          </a:p>
          <a:p>
            <a:pPr eaLnBrk="1" hangingPunct="1"/>
            <a:r>
              <a:rPr lang="en-US" dirty="0" smtClean="0"/>
              <a:t>We show that no envy free mechanism can approximate the </a:t>
            </a:r>
            <a:r>
              <a:rPr lang="en-US" dirty="0" err="1" smtClean="0"/>
              <a:t>makespan</a:t>
            </a:r>
            <a:r>
              <a:rPr lang="en-US" dirty="0" smtClean="0"/>
              <a:t> to a factor better than </a:t>
            </a:r>
            <a:r>
              <a:rPr lang="el-GR" dirty="0" smtClean="0">
                <a:solidFill>
                  <a:srgbClr val="7030A0"/>
                </a:solidFill>
              </a:rPr>
              <a:t>Ω </a:t>
            </a:r>
            <a:r>
              <a:rPr lang="en-US" dirty="0" smtClean="0">
                <a:solidFill>
                  <a:srgbClr val="7030A0"/>
                </a:solidFill>
              </a:rPr>
              <a:t>(log m / log </a:t>
            </a:r>
            <a:r>
              <a:rPr lang="en-US" dirty="0" err="1" smtClean="0">
                <a:solidFill>
                  <a:srgbClr val="7030A0"/>
                </a:solidFill>
              </a:rPr>
              <a:t>log</a:t>
            </a:r>
            <a:r>
              <a:rPr lang="en-US" dirty="0" smtClean="0">
                <a:solidFill>
                  <a:srgbClr val="7030A0"/>
                </a:solidFill>
              </a:rPr>
              <a:t> m)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Open problem: prove a better than O(1) lower bound for </a:t>
            </a:r>
            <a:r>
              <a:rPr lang="en-US" b="1" dirty="0" smtClean="0">
                <a:solidFill>
                  <a:srgbClr val="FF0000"/>
                </a:solidFill>
              </a:rPr>
              <a:t>truthful and envy free </a:t>
            </a:r>
            <a:r>
              <a:rPr lang="en-US" dirty="0" smtClean="0">
                <a:solidFill>
                  <a:srgbClr val="FF0000"/>
                </a:solidFill>
              </a:rPr>
              <a:t>mechanisms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Definitions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457200" y="1571625"/>
            <a:ext cx="8401050" cy="4554538"/>
          </a:xfrm>
        </p:spPr>
        <p:txBody>
          <a:bodyPr/>
          <a:lstStyle/>
          <a:p>
            <a:pPr eaLnBrk="1" hangingPunct="1"/>
            <a:r>
              <a:rPr lang="en-US" smtClean="0"/>
              <a:t>Social welfare is sum of valuations :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		 </a:t>
            </a:r>
            <a:r>
              <a:rPr lang="en-US" smtClean="0">
                <a:solidFill>
                  <a:srgbClr val="7030A0"/>
                </a:solidFill>
              </a:rPr>
              <a:t>∑</a:t>
            </a:r>
            <a:r>
              <a:rPr lang="en-US" baseline="-25000" smtClean="0">
                <a:solidFill>
                  <a:srgbClr val="7030A0"/>
                </a:solidFill>
              </a:rPr>
              <a:t> i </a:t>
            </a:r>
            <a:r>
              <a:rPr lang="en-US" smtClean="0">
                <a:solidFill>
                  <a:srgbClr val="7030A0"/>
                </a:solidFill>
              </a:rPr>
              <a:t>v</a:t>
            </a:r>
            <a:r>
              <a:rPr lang="en-US" baseline="-25000" smtClean="0">
                <a:solidFill>
                  <a:srgbClr val="7030A0"/>
                </a:solidFill>
              </a:rPr>
              <a:t>i</a:t>
            </a:r>
            <a:r>
              <a:rPr lang="en-US" smtClean="0">
                <a:solidFill>
                  <a:srgbClr val="7030A0"/>
                </a:solidFill>
              </a:rPr>
              <a:t>(a</a:t>
            </a:r>
            <a:r>
              <a:rPr lang="en-US" baseline="-25000" smtClean="0">
                <a:solidFill>
                  <a:srgbClr val="7030A0"/>
                </a:solidFill>
              </a:rPr>
              <a:t>i</a:t>
            </a:r>
            <a:r>
              <a:rPr lang="en-US" smtClean="0">
                <a:solidFill>
                  <a:srgbClr val="7030A0"/>
                </a:solidFill>
              </a:rPr>
              <a:t>)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sz="3200" smtClean="0"/>
              <a:t>Allocation is </a:t>
            </a:r>
            <a:r>
              <a:rPr lang="en-US" sz="3200" smtClean="0">
                <a:solidFill>
                  <a:srgbClr val="FF0000"/>
                </a:solidFill>
              </a:rPr>
              <a:t>locally efficient </a:t>
            </a:r>
            <a:r>
              <a:rPr lang="en-US" sz="3200" smtClean="0"/>
              <a:t>if the sum of valuations is maximized over all permutations of the assignments (forget payments)</a:t>
            </a:r>
          </a:p>
          <a:p>
            <a:pPr marL="342900" lvl="1" indent="-342900" eaLnBrk="1" hangingPunct="1">
              <a:buFont typeface="Arial" charset="0"/>
              <a:buNone/>
            </a:pPr>
            <a:r>
              <a:rPr lang="en-US" sz="3200" baseline="-25000" smtClean="0"/>
              <a:t>			 </a:t>
            </a:r>
            <a:r>
              <a:rPr lang="en-US" sz="3200" smtClean="0">
                <a:solidFill>
                  <a:srgbClr val="7030A0"/>
                </a:solidFill>
              </a:rPr>
              <a:t>∑</a:t>
            </a:r>
            <a:r>
              <a:rPr lang="en-US" sz="3200" baseline="-25000" smtClean="0">
                <a:solidFill>
                  <a:srgbClr val="7030A0"/>
                </a:solidFill>
              </a:rPr>
              <a:t> i </a:t>
            </a:r>
            <a:r>
              <a:rPr lang="en-US" sz="3200" smtClean="0">
                <a:solidFill>
                  <a:srgbClr val="7030A0"/>
                </a:solidFill>
              </a:rPr>
              <a:t>v</a:t>
            </a:r>
            <a:r>
              <a:rPr lang="en-US" sz="3200" baseline="-25000" smtClean="0">
                <a:solidFill>
                  <a:srgbClr val="7030A0"/>
                </a:solidFill>
              </a:rPr>
              <a:t>i</a:t>
            </a:r>
            <a:r>
              <a:rPr lang="en-US" sz="3200" smtClean="0">
                <a:solidFill>
                  <a:srgbClr val="7030A0"/>
                </a:solidFill>
              </a:rPr>
              <a:t>(a</a:t>
            </a:r>
            <a:r>
              <a:rPr lang="en-US" sz="3200" baseline="-25000" smtClean="0">
                <a:solidFill>
                  <a:srgbClr val="7030A0"/>
                </a:solidFill>
              </a:rPr>
              <a:t>i</a:t>
            </a:r>
            <a:r>
              <a:rPr lang="en-US" sz="3200" smtClean="0">
                <a:solidFill>
                  <a:srgbClr val="7030A0"/>
                </a:solidFill>
              </a:rPr>
              <a:t>) ≥ ∑</a:t>
            </a:r>
            <a:r>
              <a:rPr lang="en-US" sz="3200" baseline="-25000" smtClean="0">
                <a:solidFill>
                  <a:srgbClr val="7030A0"/>
                </a:solidFill>
              </a:rPr>
              <a:t> i </a:t>
            </a:r>
            <a:r>
              <a:rPr lang="en-US" sz="3200" smtClean="0">
                <a:solidFill>
                  <a:srgbClr val="7030A0"/>
                </a:solidFill>
              </a:rPr>
              <a:t>v</a:t>
            </a:r>
            <a:r>
              <a:rPr lang="en-US" sz="3200" baseline="-25000" smtClean="0">
                <a:solidFill>
                  <a:srgbClr val="7030A0"/>
                </a:solidFill>
              </a:rPr>
              <a:t>i</a:t>
            </a:r>
            <a:r>
              <a:rPr lang="en-US" sz="3200" smtClean="0">
                <a:solidFill>
                  <a:srgbClr val="7030A0"/>
                </a:solidFill>
              </a:rPr>
              <a:t>(a</a:t>
            </a:r>
            <a:r>
              <a:rPr lang="el-GR" sz="3200" baseline="-25000" smtClean="0">
                <a:solidFill>
                  <a:srgbClr val="7030A0"/>
                </a:solidFill>
              </a:rPr>
              <a:t>π</a:t>
            </a:r>
            <a:r>
              <a:rPr lang="en-US" sz="3200" baseline="-25000" smtClean="0">
                <a:solidFill>
                  <a:srgbClr val="7030A0"/>
                </a:solidFill>
              </a:rPr>
              <a:t>(i)</a:t>
            </a:r>
            <a:r>
              <a:rPr lang="en-US" sz="3200" smtClean="0">
                <a:solidFill>
                  <a:srgbClr val="7030A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Characterizations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030A0"/>
                </a:solidFill>
              </a:rPr>
              <a:t>Hartline et. al. 2008 </a:t>
            </a:r>
            <a:r>
              <a:rPr lang="en-US" smtClean="0"/>
              <a:t>:</a:t>
            </a:r>
          </a:p>
          <a:p>
            <a:pPr lvl="1" eaLnBrk="1" hangingPunct="1">
              <a:buFont typeface="Arial" charset="0"/>
              <a:buNone/>
            </a:pPr>
            <a:r>
              <a:rPr lang="en-US" smtClean="0"/>
              <a:t>a) If allocation is </a:t>
            </a:r>
            <a:r>
              <a:rPr lang="en-US" smtClean="0">
                <a:solidFill>
                  <a:srgbClr val="FF0000"/>
                </a:solidFill>
              </a:rPr>
              <a:t>locally efficient</a:t>
            </a:r>
            <a:r>
              <a:rPr lang="en-US" smtClean="0"/>
              <a:t>, then there exist payments for this allocation function that make it (and payments) </a:t>
            </a:r>
            <a:r>
              <a:rPr lang="en-US" smtClean="0">
                <a:solidFill>
                  <a:srgbClr val="FF0000"/>
                </a:solidFill>
              </a:rPr>
              <a:t>envy-free</a:t>
            </a:r>
          </a:p>
          <a:p>
            <a:pPr lvl="1" eaLnBrk="1" hangingPunct="1"/>
            <a:endParaRPr lang="en-US" smtClean="0"/>
          </a:p>
          <a:p>
            <a:pPr lvl="1" eaLnBrk="1" hangingPunct="1">
              <a:buFont typeface="Arial" charset="0"/>
              <a:buNone/>
            </a:pPr>
            <a:r>
              <a:rPr lang="en-US" smtClean="0"/>
              <a:t>b) Allocation of every </a:t>
            </a:r>
            <a:r>
              <a:rPr lang="en-US" smtClean="0">
                <a:solidFill>
                  <a:srgbClr val="FF0000"/>
                </a:solidFill>
              </a:rPr>
              <a:t>envy-free</a:t>
            </a:r>
            <a:r>
              <a:rPr lang="en-US" smtClean="0"/>
              <a:t> mechanism is </a:t>
            </a:r>
            <a:r>
              <a:rPr lang="en-US" smtClean="0">
                <a:solidFill>
                  <a:srgbClr val="FF0000"/>
                </a:solidFill>
              </a:rPr>
              <a:t>locally efficient</a:t>
            </a:r>
          </a:p>
          <a:p>
            <a:pPr lvl="1"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Characterizations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lvl="1" algn="ctr" eaLnBrk="1" hangingPunct="1">
              <a:buFont typeface="Arial" charset="0"/>
              <a:buNone/>
            </a:pPr>
            <a:r>
              <a:rPr lang="en-US" dirty="0" smtClean="0"/>
              <a:t>allocation is </a:t>
            </a:r>
            <a:r>
              <a:rPr lang="en-US" dirty="0" smtClean="0">
                <a:solidFill>
                  <a:srgbClr val="FF0000"/>
                </a:solidFill>
              </a:rPr>
              <a:t>locally efficient</a:t>
            </a:r>
          </a:p>
          <a:p>
            <a:pPr lvl="1" eaLnBrk="1" hangingPunct="1">
              <a:buFont typeface="Arial" charset="0"/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dirty="0" smtClean="0"/>
          </a:p>
          <a:p>
            <a:pPr lvl="1" algn="ctr" eaLnBrk="1" hangingPunct="1">
              <a:buFont typeface="Arial" charset="0"/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1" algn="ctr" eaLnBrk="1" hangingPunct="1">
              <a:buFont typeface="Arial" charset="0"/>
              <a:buNone/>
            </a:pPr>
            <a:r>
              <a:rPr lang="en-US" dirty="0" smtClean="0"/>
              <a:t>exist</a:t>
            </a:r>
            <a:r>
              <a:rPr lang="en-US" dirty="0" smtClean="0">
                <a:solidFill>
                  <a:srgbClr val="FF0000"/>
                </a:solidFill>
              </a:rPr>
              <a:t> envy-free</a:t>
            </a:r>
            <a:r>
              <a:rPr lang="en-US" dirty="0" smtClean="0"/>
              <a:t> mechanism</a:t>
            </a:r>
          </a:p>
        </p:txBody>
      </p:sp>
      <p:sp>
        <p:nvSpPr>
          <p:cNvPr id="12" name="Up-Down Arrow 11"/>
          <p:cNvSpPr/>
          <p:nvPr/>
        </p:nvSpPr>
        <p:spPr>
          <a:xfrm>
            <a:off x="4283968" y="2852936"/>
            <a:ext cx="484187" cy="1216025"/>
          </a:xfrm>
          <a:prstGeom prst="upDownArrow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Classical Results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720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400"/>
              <a:t>Maximizing the throughput</a:t>
            </a:r>
          </a:p>
          <a:p>
            <a:pPr>
              <a:lnSpc>
                <a:spcPct val="140000"/>
              </a:lnSpc>
            </a:pPr>
            <a:endParaRPr lang="en-US" sz="2400"/>
          </a:p>
          <a:p>
            <a:pPr>
              <a:lnSpc>
                <a:spcPct val="140000"/>
              </a:lnSpc>
            </a:pPr>
            <a:r>
              <a:rPr lang="en-US" sz="2400"/>
              <a:t>Aloha (fixed probability) 		0.37</a:t>
            </a:r>
          </a:p>
          <a:p>
            <a:pPr>
              <a:lnSpc>
                <a:spcPct val="140000"/>
              </a:lnSpc>
            </a:pPr>
            <a:endParaRPr lang="en-US" sz="2400"/>
          </a:p>
          <a:p>
            <a:pPr>
              <a:lnSpc>
                <a:spcPct val="140000"/>
              </a:lnSpc>
            </a:pPr>
            <a:r>
              <a:rPr lang="en-US" sz="2400"/>
              <a:t>More advanced algorithms 	0.48 </a:t>
            </a:r>
            <a:r>
              <a:rPr lang="en-US" sz="1800"/>
              <a:t>[MoH85]</a:t>
            </a:r>
          </a:p>
          <a:p>
            <a:pPr>
              <a:lnSpc>
                <a:spcPct val="140000"/>
              </a:lnSpc>
            </a:pPr>
            <a:endParaRPr lang="en-US" sz="1800"/>
          </a:p>
          <a:p>
            <a:pPr>
              <a:lnSpc>
                <a:spcPct val="140000"/>
              </a:lnSpc>
            </a:pPr>
            <a:r>
              <a:rPr lang="en-US" sz="2400">
                <a:solidFill>
                  <a:schemeClr val="bg2"/>
                </a:solidFill>
              </a:rPr>
              <a:t>Impossibility result</a:t>
            </a:r>
            <a:r>
              <a:rPr lang="en-US" sz="2400"/>
              <a:t> 		0.56 </a:t>
            </a:r>
            <a:r>
              <a:rPr lang="en-US" sz="1800"/>
              <a:t>[TsL88]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Proof (one way)</a:t>
            </a:r>
          </a:p>
        </p:txBody>
      </p:sp>
      <p:sp>
        <p:nvSpPr>
          <p:cNvPr id="931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 typeface="Arial" charset="0"/>
              <a:buChar char="•"/>
            </a:pPr>
            <a:r>
              <a:rPr lang="en-US" smtClean="0"/>
              <a:t>Allocation of every </a:t>
            </a:r>
            <a:r>
              <a:rPr lang="en-US" smtClean="0">
                <a:solidFill>
                  <a:srgbClr val="FF0000"/>
                </a:solidFill>
              </a:rPr>
              <a:t>envy-free</a:t>
            </a:r>
            <a:r>
              <a:rPr lang="en-US" smtClean="0"/>
              <a:t> mechanism is </a:t>
            </a:r>
            <a:r>
              <a:rPr lang="en-US" smtClean="0">
                <a:solidFill>
                  <a:srgbClr val="FF0000"/>
                </a:solidFill>
              </a:rPr>
              <a:t>locally efficient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smtClean="0">
                <a:solidFill>
                  <a:srgbClr val="7030A0"/>
                </a:solidFill>
              </a:rPr>
              <a:t>envy-free =&gt;</a:t>
            </a:r>
          </a:p>
          <a:p>
            <a:pPr marL="742950" lvl="2" indent="-342900" eaLnBrk="1" hangingPunct="1"/>
            <a:r>
              <a:rPr lang="en-US" smtClean="0">
                <a:solidFill>
                  <a:srgbClr val="7030A0"/>
                </a:solidFill>
              </a:rPr>
              <a:t>  v</a:t>
            </a:r>
            <a:r>
              <a:rPr lang="en-US" baseline="-25000" smtClean="0">
                <a:solidFill>
                  <a:srgbClr val="7030A0"/>
                </a:solidFill>
              </a:rPr>
              <a:t>i</a:t>
            </a:r>
            <a:r>
              <a:rPr lang="en-US" smtClean="0">
                <a:solidFill>
                  <a:srgbClr val="7030A0"/>
                </a:solidFill>
              </a:rPr>
              <a:t>(a</a:t>
            </a:r>
            <a:r>
              <a:rPr lang="en-US" baseline="-25000" smtClean="0">
                <a:solidFill>
                  <a:srgbClr val="7030A0"/>
                </a:solidFill>
              </a:rPr>
              <a:t>i</a:t>
            </a:r>
            <a:r>
              <a:rPr lang="en-US" smtClean="0">
                <a:solidFill>
                  <a:srgbClr val="7030A0"/>
                </a:solidFill>
              </a:rPr>
              <a:t>) –   p</a:t>
            </a:r>
            <a:r>
              <a:rPr lang="en-US" baseline="-25000" smtClean="0">
                <a:solidFill>
                  <a:srgbClr val="7030A0"/>
                </a:solidFill>
              </a:rPr>
              <a:t>i </a:t>
            </a:r>
            <a:r>
              <a:rPr lang="en-US" smtClean="0">
                <a:solidFill>
                  <a:srgbClr val="7030A0"/>
                </a:solidFill>
              </a:rPr>
              <a:t> ≥    v</a:t>
            </a:r>
            <a:r>
              <a:rPr lang="en-US" baseline="-25000" smtClean="0">
                <a:solidFill>
                  <a:srgbClr val="7030A0"/>
                </a:solidFill>
              </a:rPr>
              <a:t>i</a:t>
            </a:r>
            <a:r>
              <a:rPr lang="en-US" smtClean="0">
                <a:solidFill>
                  <a:srgbClr val="7030A0"/>
                </a:solidFill>
              </a:rPr>
              <a:t>(a</a:t>
            </a:r>
            <a:r>
              <a:rPr lang="el-GR" baseline="-25000" smtClean="0">
                <a:solidFill>
                  <a:srgbClr val="7030A0"/>
                </a:solidFill>
              </a:rPr>
              <a:t>π</a:t>
            </a:r>
            <a:r>
              <a:rPr lang="en-US" baseline="-25000" smtClean="0">
                <a:solidFill>
                  <a:srgbClr val="7030A0"/>
                </a:solidFill>
              </a:rPr>
              <a:t>(i)</a:t>
            </a:r>
            <a:r>
              <a:rPr lang="en-US" smtClean="0">
                <a:solidFill>
                  <a:srgbClr val="7030A0"/>
                </a:solidFill>
              </a:rPr>
              <a:t>) –   p</a:t>
            </a:r>
            <a:r>
              <a:rPr lang="el-GR" baseline="-25000" smtClean="0">
                <a:solidFill>
                  <a:srgbClr val="7030A0"/>
                </a:solidFill>
              </a:rPr>
              <a:t>π</a:t>
            </a:r>
            <a:r>
              <a:rPr lang="en-US" baseline="-25000" smtClean="0">
                <a:solidFill>
                  <a:srgbClr val="7030A0"/>
                </a:solidFill>
              </a:rPr>
              <a:t>(i)</a:t>
            </a:r>
          </a:p>
          <a:p>
            <a:pPr marL="742950" lvl="2" indent="-342900" eaLnBrk="1" hangingPunct="1"/>
            <a:r>
              <a:rPr lang="en-US" smtClean="0">
                <a:solidFill>
                  <a:srgbClr val="7030A0"/>
                </a:solidFill>
              </a:rPr>
              <a:t>∑v</a:t>
            </a:r>
            <a:r>
              <a:rPr lang="en-US" baseline="-25000" smtClean="0">
                <a:solidFill>
                  <a:srgbClr val="7030A0"/>
                </a:solidFill>
              </a:rPr>
              <a:t>i</a:t>
            </a:r>
            <a:r>
              <a:rPr lang="en-US" smtClean="0">
                <a:solidFill>
                  <a:srgbClr val="7030A0"/>
                </a:solidFill>
              </a:rPr>
              <a:t>(a</a:t>
            </a:r>
            <a:r>
              <a:rPr lang="en-US" baseline="-25000" smtClean="0">
                <a:solidFill>
                  <a:srgbClr val="7030A0"/>
                </a:solidFill>
              </a:rPr>
              <a:t>i</a:t>
            </a:r>
            <a:r>
              <a:rPr lang="en-US" smtClean="0">
                <a:solidFill>
                  <a:srgbClr val="7030A0"/>
                </a:solidFill>
              </a:rPr>
              <a:t>) – ∑p</a:t>
            </a:r>
            <a:r>
              <a:rPr lang="en-US" baseline="-25000" smtClean="0">
                <a:solidFill>
                  <a:srgbClr val="7030A0"/>
                </a:solidFill>
              </a:rPr>
              <a:t>i</a:t>
            </a:r>
            <a:r>
              <a:rPr lang="en-US" smtClean="0">
                <a:solidFill>
                  <a:srgbClr val="7030A0"/>
                </a:solidFill>
              </a:rPr>
              <a:t> ≥ ∑v</a:t>
            </a:r>
            <a:r>
              <a:rPr lang="en-US" baseline="-25000" smtClean="0">
                <a:solidFill>
                  <a:srgbClr val="7030A0"/>
                </a:solidFill>
              </a:rPr>
              <a:t>i</a:t>
            </a:r>
            <a:r>
              <a:rPr lang="en-US" smtClean="0">
                <a:solidFill>
                  <a:srgbClr val="7030A0"/>
                </a:solidFill>
              </a:rPr>
              <a:t>(a</a:t>
            </a:r>
            <a:r>
              <a:rPr lang="el-GR" baseline="-25000" smtClean="0">
                <a:solidFill>
                  <a:srgbClr val="7030A0"/>
                </a:solidFill>
              </a:rPr>
              <a:t>π</a:t>
            </a:r>
            <a:r>
              <a:rPr lang="en-US" baseline="-25000" smtClean="0">
                <a:solidFill>
                  <a:srgbClr val="7030A0"/>
                </a:solidFill>
              </a:rPr>
              <a:t>(i)</a:t>
            </a:r>
            <a:r>
              <a:rPr lang="en-US" smtClean="0">
                <a:solidFill>
                  <a:srgbClr val="7030A0"/>
                </a:solidFill>
              </a:rPr>
              <a:t>) – ∑p</a:t>
            </a:r>
            <a:r>
              <a:rPr lang="el-GR" baseline="-25000" smtClean="0">
                <a:solidFill>
                  <a:srgbClr val="7030A0"/>
                </a:solidFill>
              </a:rPr>
              <a:t>π</a:t>
            </a:r>
            <a:r>
              <a:rPr lang="en-US" baseline="-25000" smtClean="0">
                <a:solidFill>
                  <a:srgbClr val="7030A0"/>
                </a:solidFill>
              </a:rPr>
              <a:t>(i)</a:t>
            </a:r>
          </a:p>
          <a:p>
            <a:pPr marL="742950" lvl="2" indent="-342900" eaLnBrk="1" hangingPunct="1"/>
            <a:r>
              <a:rPr lang="en-US" smtClean="0">
                <a:solidFill>
                  <a:srgbClr val="7030A0"/>
                </a:solidFill>
              </a:rPr>
              <a:t>∑v</a:t>
            </a:r>
            <a:r>
              <a:rPr lang="en-US" baseline="-25000" smtClean="0">
                <a:solidFill>
                  <a:srgbClr val="7030A0"/>
                </a:solidFill>
              </a:rPr>
              <a:t>i</a:t>
            </a:r>
            <a:r>
              <a:rPr lang="en-US" smtClean="0">
                <a:solidFill>
                  <a:srgbClr val="7030A0"/>
                </a:solidFill>
              </a:rPr>
              <a:t>(a</a:t>
            </a:r>
            <a:r>
              <a:rPr lang="en-US" baseline="-25000" smtClean="0">
                <a:solidFill>
                  <a:srgbClr val="7030A0"/>
                </a:solidFill>
              </a:rPr>
              <a:t>i</a:t>
            </a:r>
            <a:r>
              <a:rPr lang="en-US" smtClean="0">
                <a:solidFill>
                  <a:srgbClr val="7030A0"/>
                </a:solidFill>
              </a:rPr>
              <a:t>) – ∑v</a:t>
            </a:r>
            <a:r>
              <a:rPr lang="en-US" baseline="-25000" smtClean="0">
                <a:solidFill>
                  <a:srgbClr val="7030A0"/>
                </a:solidFill>
              </a:rPr>
              <a:t>i</a:t>
            </a:r>
            <a:r>
              <a:rPr lang="en-US" smtClean="0">
                <a:solidFill>
                  <a:srgbClr val="7030A0"/>
                </a:solidFill>
              </a:rPr>
              <a:t>(a</a:t>
            </a:r>
            <a:r>
              <a:rPr lang="el-GR" baseline="-25000" smtClean="0">
                <a:solidFill>
                  <a:srgbClr val="7030A0"/>
                </a:solidFill>
              </a:rPr>
              <a:t>π</a:t>
            </a:r>
            <a:r>
              <a:rPr lang="en-US" baseline="-25000" smtClean="0">
                <a:solidFill>
                  <a:srgbClr val="7030A0"/>
                </a:solidFill>
              </a:rPr>
              <a:t>(i)</a:t>
            </a:r>
            <a:r>
              <a:rPr lang="en-US" smtClean="0">
                <a:solidFill>
                  <a:srgbClr val="7030A0"/>
                </a:solidFill>
              </a:rPr>
              <a:t>) ≥ ∑p</a:t>
            </a:r>
            <a:r>
              <a:rPr lang="en-US" baseline="-25000" smtClean="0">
                <a:solidFill>
                  <a:srgbClr val="7030A0"/>
                </a:solidFill>
              </a:rPr>
              <a:t>i</a:t>
            </a:r>
            <a:r>
              <a:rPr lang="en-US" smtClean="0">
                <a:solidFill>
                  <a:srgbClr val="7030A0"/>
                </a:solidFill>
              </a:rPr>
              <a:t> - ∑p</a:t>
            </a:r>
            <a:r>
              <a:rPr lang="el-GR" baseline="-25000" smtClean="0">
                <a:solidFill>
                  <a:srgbClr val="7030A0"/>
                </a:solidFill>
              </a:rPr>
              <a:t>π</a:t>
            </a:r>
            <a:r>
              <a:rPr lang="en-US" baseline="-25000" smtClean="0">
                <a:solidFill>
                  <a:srgbClr val="7030A0"/>
                </a:solidFill>
              </a:rPr>
              <a:t>(i) = 0</a:t>
            </a:r>
          </a:p>
          <a:p>
            <a:pPr marL="342900" lvl="1" indent="-342900" eaLnBrk="1" hangingPunct="1">
              <a:buFont typeface="Arial" charset="0"/>
              <a:buChar char="•"/>
            </a:pPr>
            <a:endParaRPr lang="en-US" baseline="-25000" smtClean="0">
              <a:solidFill>
                <a:srgbClr val="7030A0"/>
              </a:solidFill>
            </a:endParaRPr>
          </a:p>
          <a:p>
            <a:pPr marL="342900" lvl="1" indent="-342900" eaLnBrk="1" hangingPunct="1">
              <a:buFont typeface="Arial" charset="0"/>
              <a:buChar char="•"/>
            </a:pPr>
            <a:endParaRPr lang="en-US" smtClean="0">
              <a:solidFill>
                <a:srgbClr val="FF0000"/>
              </a:solidFill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VCG = Locally Efficient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28750" y="4786313"/>
            <a:ext cx="550068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7030A0"/>
                </a:solidFill>
                <a:latin typeface="Comic Sans MS" pitchFamily="66" charset="0"/>
              </a:rPr>
              <a:t>VCG Makespan 4-4</a:t>
            </a:r>
            <a:r>
              <a:rPr lang="el-GR" sz="2200" b="1">
                <a:solidFill>
                  <a:srgbClr val="7030A0"/>
                </a:solidFill>
                <a:latin typeface="Comic Sans MS" pitchFamily="66" charset="0"/>
              </a:rPr>
              <a:t>ε</a:t>
            </a:r>
            <a:endParaRPr lang="en-US" sz="2200" b="1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US" sz="2200" b="1">
                <a:solidFill>
                  <a:srgbClr val="7030A0"/>
                </a:solidFill>
                <a:latin typeface="Comic Sans MS" pitchFamily="66" charset="0"/>
              </a:rPr>
              <a:t>Envy Free (and Incentive Compatible)</a:t>
            </a:r>
            <a:r>
              <a:rPr lang="en-US">
                <a:solidFill>
                  <a:srgbClr val="7030A0"/>
                </a:solidFill>
                <a:latin typeface="Comic Sans MS" pitchFamily="66" charset="0"/>
              </a:rPr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28750" y="2071688"/>
          <a:ext cx="6096000" cy="18542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219200"/>
                <a:gridCol w="1219200"/>
                <a:gridCol w="1204938"/>
                <a:gridCol w="1233462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 1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 2 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 3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 4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M 1</a:t>
                      </a:r>
                      <a:endParaRPr 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1-</a:t>
                      </a:r>
                      <a:r>
                        <a:rPr lang="el-GR" baseline="0" dirty="0" smtClean="0">
                          <a:solidFill>
                            <a:srgbClr val="FF0000"/>
                          </a:solidFill>
                        </a:rPr>
                        <a:t>ε</a:t>
                      </a:r>
                      <a:endParaRPr 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1-</a:t>
                      </a:r>
                      <a:r>
                        <a:rPr lang="el-GR" baseline="0" dirty="0" smtClean="0">
                          <a:solidFill>
                            <a:srgbClr val="FF0000"/>
                          </a:solidFill>
                        </a:rPr>
                        <a:t>ε</a:t>
                      </a:r>
                      <a:endParaRPr lang="en-US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1-</a:t>
                      </a:r>
                      <a:r>
                        <a:rPr lang="el-GR" baseline="0" dirty="0" smtClean="0">
                          <a:solidFill>
                            <a:srgbClr val="FF0000"/>
                          </a:solidFill>
                        </a:rPr>
                        <a:t>ε</a:t>
                      </a:r>
                      <a:endParaRPr lang="en-US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1-</a:t>
                      </a:r>
                      <a:r>
                        <a:rPr lang="el-GR" baseline="0" dirty="0" smtClean="0">
                          <a:solidFill>
                            <a:srgbClr val="FF0000"/>
                          </a:solidFill>
                        </a:rPr>
                        <a:t>ε</a:t>
                      </a:r>
                      <a:endParaRPr lang="en-US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M 2</a:t>
                      </a:r>
                      <a:endParaRPr 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M 3</a:t>
                      </a:r>
                      <a:endParaRPr 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M 4</a:t>
                      </a:r>
                      <a:endParaRPr lang="en-US" b="1" i="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Another Locally Efficient Assignment</a:t>
            </a:r>
          </a:p>
        </p:txBody>
      </p:sp>
      <p:graphicFrame>
        <p:nvGraphicFramePr>
          <p:cNvPr id="56362" name="Group 42"/>
          <p:cNvGraphicFramePr>
            <a:graphicFrameLocks noGrp="1"/>
          </p:cNvGraphicFramePr>
          <p:nvPr/>
        </p:nvGraphicFramePr>
        <p:xfrm>
          <a:off x="1357313" y="2000250"/>
          <a:ext cx="6096000" cy="1857375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 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1-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1-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1-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1-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60" name="TextBox 6"/>
          <p:cNvSpPr txBox="1">
            <a:spLocks noChangeArrowheads="1"/>
          </p:cNvSpPr>
          <p:nvPr/>
        </p:nvSpPr>
        <p:spPr bwMode="auto">
          <a:xfrm>
            <a:off x="1428750" y="4714875"/>
            <a:ext cx="60007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mic Sans MS" pitchFamily="66" charset="0"/>
              </a:rPr>
              <a:t>There is no permutation that can decrease sum of 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costs</a:t>
            </a:r>
            <a:endParaRPr lang="en-US" sz="28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Envy Free Mechanism: </a:t>
            </a:r>
            <a:br>
              <a:rPr lang="en-US" dirty="0" smtClean="0"/>
            </a:br>
            <a:r>
              <a:rPr lang="en-US" dirty="0" smtClean="0"/>
              <a:t>Packing Bundles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030A0"/>
                </a:solidFill>
              </a:rPr>
              <a:t>VCG</a:t>
            </a:r>
            <a:r>
              <a:rPr lang="en-US" dirty="0" smtClean="0"/>
              <a:t> allocation is </a:t>
            </a:r>
            <a:r>
              <a:rPr lang="en-US" dirty="0" smtClean="0">
                <a:solidFill>
                  <a:srgbClr val="7030A0"/>
                </a:solidFill>
              </a:rPr>
              <a:t>locally efficient</a:t>
            </a:r>
            <a:r>
              <a:rPr lang="en-US" dirty="0" smtClean="0"/>
              <a:t>, but we could do better by restricting the bundles.</a:t>
            </a:r>
          </a:p>
          <a:p>
            <a:pPr eaLnBrk="1" hangingPunct="1"/>
            <a:r>
              <a:rPr lang="en-US" dirty="0" smtClean="0"/>
              <a:t>Ergo, “</a:t>
            </a:r>
            <a:r>
              <a:rPr lang="en-US" dirty="0" smtClean="0">
                <a:solidFill>
                  <a:srgbClr val="C00000"/>
                </a:solidFill>
              </a:rPr>
              <a:t>what jobs do we put together in a bundle?</a:t>
            </a:r>
            <a:r>
              <a:rPr lang="en-US" dirty="0" smtClean="0"/>
              <a:t>”</a:t>
            </a:r>
          </a:p>
          <a:p>
            <a:pPr eaLnBrk="1" hangingPunct="1"/>
            <a:r>
              <a:rPr lang="en-US" dirty="0" smtClean="0"/>
              <a:t>Start with approximation to optimal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Phase 1, </a:t>
            </a:r>
            <a:r>
              <a:rPr lang="en-US" dirty="0" err="1" smtClean="0"/>
              <a:t>Subphase</a:t>
            </a:r>
            <a:r>
              <a:rPr lang="en-US" dirty="0" smtClean="0"/>
              <a:t> 1: Permutation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Compute the permutation that minimizes the sum of the loads for these specific bundles (</a:t>
            </a:r>
            <a:r>
              <a:rPr lang="en-US" smtClean="0">
                <a:solidFill>
                  <a:srgbClr val="FF0000"/>
                </a:solidFill>
              </a:rPr>
              <a:t>cannot break a bundle apart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Can be done in polynomial time -weighted matching problem.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00500" y="714375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86313" y="714375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72125" y="714375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57938" y="714375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14688" y="714375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072313" y="714375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00500" y="3714750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86313" y="3714750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572125" y="3714750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357938" y="3714750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14688" y="3714750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072313" y="3714750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25" name="Rectangle 16"/>
          <p:cNvSpPr>
            <a:spLocks noChangeArrowheads="1"/>
          </p:cNvSpPr>
          <p:nvPr/>
        </p:nvSpPr>
        <p:spPr bwMode="auto">
          <a:xfrm>
            <a:off x="1143000" y="1428750"/>
            <a:ext cx="865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A-Opt</a:t>
            </a:r>
            <a:endParaRPr lang="en-US"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86125" y="2286000"/>
            <a:ext cx="28575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71938" y="2214563"/>
            <a:ext cx="285750" cy="8572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57750" y="2357438"/>
            <a:ext cx="285750" cy="71437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8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643563" y="2286000"/>
            <a:ext cx="285750" cy="7858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429375" y="2357438"/>
            <a:ext cx="285750" cy="714375"/>
          </a:xfrm>
          <a:prstGeom prst="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31" name="TextBox 22"/>
          <p:cNvSpPr txBox="1">
            <a:spLocks noChangeArrowheads="1"/>
          </p:cNvSpPr>
          <p:nvPr/>
        </p:nvSpPr>
        <p:spPr bwMode="auto">
          <a:xfrm>
            <a:off x="357188" y="2214563"/>
            <a:ext cx="2714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Every </a:t>
            </a:r>
            <a:r>
              <a:rPr lang="en-US" dirty="0">
                <a:latin typeface="Comic Sans MS" pitchFamily="66" charset="0"/>
              </a:rPr>
              <a:t>machine </a:t>
            </a:r>
            <a:r>
              <a:rPr lang="en-US" dirty="0" smtClean="0">
                <a:latin typeface="Comic Sans MS" pitchFamily="66" charset="0"/>
              </a:rPr>
              <a:t>may have multiple jobs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857750" y="5357813"/>
            <a:ext cx="285750" cy="71437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8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071938" y="5715000"/>
            <a:ext cx="285750" cy="3571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643563" y="5000625"/>
            <a:ext cx="285750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143750" y="4357688"/>
            <a:ext cx="285750" cy="17145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86125" y="5429250"/>
            <a:ext cx="285750" cy="642938"/>
          </a:xfrm>
          <a:prstGeom prst="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858125" y="714375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858125" y="3714750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143750" y="2357438"/>
            <a:ext cx="285750" cy="7143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929563" y="5572125"/>
            <a:ext cx="285750" cy="5000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00063" y="4143375"/>
            <a:ext cx="21224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Locally efficient</a:t>
            </a:r>
          </a:p>
          <a:p>
            <a:r>
              <a:rPr lang="en-US">
                <a:latin typeface="Comic Sans MS" pitchFamily="66" charset="0"/>
              </a:rPr>
              <a:t>on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 A-Opt </a:t>
            </a:r>
            <a:r>
              <a:rPr lang="en-US">
                <a:latin typeface="Comic Sans MS" pitchFamily="66" charset="0"/>
              </a:rPr>
              <a:t>bundles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286250" y="3214688"/>
            <a:ext cx="3000375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7286625" y="3214688"/>
            <a:ext cx="785813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 flipV="1">
            <a:off x="4214813" y="3214688"/>
            <a:ext cx="1571625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750594" y="1893094"/>
            <a:ext cx="500062" cy="3143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500438" y="3214688"/>
            <a:ext cx="2214562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12" idx="0"/>
          </p:cNvCxnSpPr>
          <p:nvPr/>
        </p:nvCxnSpPr>
        <p:spPr>
          <a:xfrm rot="5400000">
            <a:off x="4786313" y="3429000"/>
            <a:ext cx="50006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786063" y="4572000"/>
            <a:ext cx="5857875" cy="1588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>
            <a:off x="2178050" y="5394325"/>
            <a:ext cx="1500188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0" name="Rectangle 49"/>
          <p:cNvSpPr>
            <a:spLocks noChangeArrowheads="1"/>
          </p:cNvSpPr>
          <p:nvPr/>
        </p:nvSpPr>
        <p:spPr bwMode="auto">
          <a:xfrm rot="10800000" flipV="1">
            <a:off x="1857375" y="5357813"/>
            <a:ext cx="1150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2 A-Opt</a:t>
            </a: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2" grpId="0" animBg="1"/>
      <p:bldP spid="33" grpId="0"/>
      <p:bldP spid="50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00500" y="714375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86313" y="714375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72125" y="714375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57938" y="714375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14688" y="714375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072313" y="714375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00500" y="3714750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86313" y="3714750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572125" y="3714750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357938" y="3714750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14688" y="3714750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072313" y="3714750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6573" name="Rectangle 16"/>
          <p:cNvSpPr>
            <a:spLocks noChangeArrowheads="1"/>
          </p:cNvSpPr>
          <p:nvPr/>
        </p:nvSpPr>
        <p:spPr bwMode="auto">
          <a:xfrm>
            <a:off x="1143000" y="1428750"/>
            <a:ext cx="865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A-Opt</a:t>
            </a:r>
            <a:endParaRPr lang="en-US"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86125" y="2286000"/>
            <a:ext cx="28575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71938" y="2214563"/>
            <a:ext cx="285750" cy="8572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57750" y="2357438"/>
            <a:ext cx="285750" cy="71437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8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643563" y="2286000"/>
            <a:ext cx="285750" cy="7858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429375" y="2357438"/>
            <a:ext cx="285750" cy="714375"/>
          </a:xfrm>
          <a:prstGeom prst="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857750" y="5357813"/>
            <a:ext cx="285750" cy="71437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8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071938" y="5715000"/>
            <a:ext cx="285750" cy="3571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643563" y="5000625"/>
            <a:ext cx="285750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143750" y="4357688"/>
            <a:ext cx="285750" cy="1714500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86125" y="5429250"/>
            <a:ext cx="285750" cy="642938"/>
          </a:xfrm>
          <a:prstGeom prst="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858125" y="714375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858125" y="3714750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143750" y="2357438"/>
            <a:ext cx="285750" cy="7143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143750" y="5286375"/>
            <a:ext cx="285750" cy="78581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6588" name="TextBox 33"/>
          <p:cNvSpPr txBox="1">
            <a:spLocks noChangeArrowheads="1"/>
          </p:cNvSpPr>
          <p:nvPr/>
        </p:nvSpPr>
        <p:spPr bwMode="auto">
          <a:xfrm>
            <a:off x="500063" y="4143375"/>
            <a:ext cx="21224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Locally efficient</a:t>
            </a:r>
          </a:p>
          <a:p>
            <a:r>
              <a:rPr lang="en-US">
                <a:latin typeface="Comic Sans MS" pitchFamily="66" charset="0"/>
              </a:rPr>
              <a:t>on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 A-Opt </a:t>
            </a:r>
            <a:r>
              <a:rPr lang="en-US">
                <a:latin typeface="Comic Sans MS" pitchFamily="66" charset="0"/>
              </a:rPr>
              <a:t>bundles</a:t>
            </a:r>
          </a:p>
        </p:txBody>
      </p:sp>
      <p:sp>
        <p:nvSpPr>
          <p:cNvPr id="66589" name="TextBox 36"/>
          <p:cNvSpPr txBox="1">
            <a:spLocks noChangeArrowheads="1"/>
          </p:cNvSpPr>
          <p:nvPr/>
        </p:nvSpPr>
        <p:spPr bwMode="auto">
          <a:xfrm>
            <a:off x="357188" y="2214563"/>
            <a:ext cx="2714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On each machine can be more then onejob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929563" y="5572125"/>
            <a:ext cx="285750" cy="5000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143750" y="4357688"/>
            <a:ext cx="285750" cy="17145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2786063" y="4572000"/>
            <a:ext cx="5857875" cy="1588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2178050" y="5394325"/>
            <a:ext cx="1500188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6594" name="Rectangle 53"/>
          <p:cNvSpPr>
            <a:spLocks noChangeArrowheads="1"/>
          </p:cNvSpPr>
          <p:nvPr/>
        </p:nvSpPr>
        <p:spPr bwMode="auto">
          <a:xfrm rot="10800000" flipV="1">
            <a:off x="1857375" y="5357813"/>
            <a:ext cx="1150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2 A-Opt</a:t>
            </a:r>
            <a:endParaRPr lang="en-US">
              <a:latin typeface="Comic Sans MS" pitchFamily="66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4286250" y="3214688"/>
            <a:ext cx="3000375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7286625" y="3214688"/>
            <a:ext cx="785813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0800000" flipV="1">
            <a:off x="4214813" y="3214688"/>
            <a:ext cx="1571625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>
            <a:off x="4750594" y="1893094"/>
            <a:ext cx="500062" cy="3143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500438" y="3214688"/>
            <a:ext cx="2214562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>
            <a:off x="4786313" y="3429000"/>
            <a:ext cx="50006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588 C -0.11077 0.0956 -0.22223 0.13264 -0.3375 0.13125 C -0.45278 0.12986 -0.63178 0.06366 -0.69063 0.05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6" y="3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50" grpId="1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00500" y="714375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86313" y="714375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72125" y="714375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57938" y="714375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14688" y="714375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072313" y="714375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00500" y="3714750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86313" y="3714750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572125" y="3714750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357938" y="3714750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14688" y="3714750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072313" y="3714750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621" name="Rectangle 16"/>
          <p:cNvSpPr>
            <a:spLocks noChangeArrowheads="1"/>
          </p:cNvSpPr>
          <p:nvPr/>
        </p:nvSpPr>
        <p:spPr bwMode="auto">
          <a:xfrm>
            <a:off x="857250" y="1428750"/>
            <a:ext cx="2127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Remaining bundles</a:t>
            </a:r>
          </a:p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 of A-Opt</a:t>
            </a:r>
            <a:endParaRPr lang="en-US"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86125" y="2286000"/>
            <a:ext cx="28575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71938" y="2214563"/>
            <a:ext cx="285750" cy="857250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57750" y="2357438"/>
            <a:ext cx="285750" cy="71437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8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643563" y="2286000"/>
            <a:ext cx="285750" cy="7858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429375" y="2357438"/>
            <a:ext cx="285750" cy="714375"/>
          </a:xfrm>
          <a:prstGeom prst="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643563" y="5786438"/>
            <a:ext cx="285750" cy="2857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8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071938" y="5715000"/>
            <a:ext cx="285750" cy="3571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429375" y="4286250"/>
            <a:ext cx="285750" cy="1785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286125" y="5429250"/>
            <a:ext cx="285750" cy="642938"/>
          </a:xfrm>
          <a:prstGeom prst="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858125" y="714375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858125" y="3714750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143750" y="2357438"/>
            <a:ext cx="285750" cy="7143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929563" y="5572125"/>
            <a:ext cx="285750" cy="5000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2786063" y="4572000"/>
            <a:ext cx="5857875" cy="1588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2178050" y="5394325"/>
            <a:ext cx="1500188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Rectangle 35"/>
          <p:cNvSpPr>
            <a:spLocks noChangeArrowheads="1"/>
          </p:cNvSpPr>
          <p:nvPr/>
        </p:nvSpPr>
        <p:spPr bwMode="auto">
          <a:xfrm rot="10800000" flipV="1">
            <a:off x="1857375" y="5357813"/>
            <a:ext cx="1150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2 A-Opt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57250" y="5286375"/>
            <a:ext cx="285750" cy="7143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8" grpId="0" animBg="1"/>
      <p:bldP spid="30" grpId="0" animBg="1"/>
      <p:bldP spid="34" grpId="0" animBg="1"/>
      <p:bldP spid="36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00500" y="714375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86313" y="714375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72125" y="714375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57938" y="714375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14688" y="714375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072313" y="714375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00500" y="3714750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86313" y="3714750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572125" y="3714750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357938" y="3714750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14688" y="3714750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072313" y="3714750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286125" y="2286000"/>
            <a:ext cx="28575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71938" y="2214563"/>
            <a:ext cx="285750" cy="857250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57750" y="2357438"/>
            <a:ext cx="285750" cy="71437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8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643563" y="2286000"/>
            <a:ext cx="285750" cy="7858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429375" y="2357438"/>
            <a:ext cx="285750" cy="714375"/>
          </a:xfrm>
          <a:prstGeom prst="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643563" y="5786438"/>
            <a:ext cx="285750" cy="2857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8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071938" y="5715000"/>
            <a:ext cx="285750" cy="3571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429375" y="4286250"/>
            <a:ext cx="285750" cy="178593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286125" y="5429250"/>
            <a:ext cx="285750" cy="642938"/>
          </a:xfrm>
          <a:prstGeom prst="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858125" y="714375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858125" y="3714750"/>
            <a:ext cx="428625" cy="2428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143750" y="2357438"/>
            <a:ext cx="285750" cy="7143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57250" y="5286375"/>
            <a:ext cx="285750" cy="7143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429375" y="5357813"/>
            <a:ext cx="2857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929563" y="5572125"/>
            <a:ext cx="285750" cy="5000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684" name="Rectangle 35"/>
          <p:cNvSpPr>
            <a:spLocks noChangeArrowheads="1"/>
          </p:cNvSpPr>
          <p:nvPr/>
        </p:nvSpPr>
        <p:spPr bwMode="auto">
          <a:xfrm>
            <a:off x="857250" y="1428750"/>
            <a:ext cx="2127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Remaining bundles</a:t>
            </a:r>
          </a:p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 of A-Opt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429375" y="4286250"/>
            <a:ext cx="285750" cy="1785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2786063" y="4572000"/>
            <a:ext cx="5857875" cy="1588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2178050" y="5394325"/>
            <a:ext cx="1500188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0688" name="Rectangle 39"/>
          <p:cNvSpPr>
            <a:spLocks noChangeArrowheads="1"/>
          </p:cNvSpPr>
          <p:nvPr/>
        </p:nvSpPr>
        <p:spPr bwMode="auto">
          <a:xfrm rot="10800000" flipV="1">
            <a:off x="1857375" y="5357813"/>
            <a:ext cx="1150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2 A-Opt</a:t>
            </a: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1111E-6 C -0.1033 0.06782 -0.20625 0.13611 -0.29861 0.13472 C -0.3908 0.13356 -0.47222 0.06296 -0.55347 -0.00718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" y="6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1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Start from A-Opt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Calculate permutation to minimize the sum of the loads – locally efficient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Put aside the bundles assigned to machines with load &gt; 2 A-Opt.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941763" y="0"/>
            <a:ext cx="5202237" cy="6858000"/>
          </a:xfrm>
          <a:noFill/>
          <a:ln/>
        </p:spPr>
      </p:pic>
      <p:sp>
        <p:nvSpPr>
          <p:cNvPr id="829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295400"/>
            <a:ext cx="4038600" cy="4495800"/>
          </a:xfrm>
        </p:spPr>
        <p:txBody>
          <a:bodyPr/>
          <a:lstStyle/>
          <a:p>
            <a:r>
              <a:rPr lang="en-US" sz="2400"/>
              <a:t>Well established research. </a:t>
            </a:r>
          </a:p>
          <a:p>
            <a:pPr lvl="1"/>
            <a:r>
              <a:rPr lang="en-US" sz="2000"/>
              <a:t>Mostly in the 80’s</a:t>
            </a:r>
          </a:p>
          <a:p>
            <a:r>
              <a:rPr lang="en-US" sz="2400"/>
              <a:t>To learn more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Phase 1, Multiple </a:t>
            </a:r>
            <a:r>
              <a:rPr lang="en-US" dirty="0" err="1" smtClean="0"/>
              <a:t>Subphases</a:t>
            </a:r>
            <a:r>
              <a:rPr lang="en-US" dirty="0" smtClean="0"/>
              <a:t>: Bundles on short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Take the bundles left over and (re) compute the assignment minimizing the sum of loads for them.</a:t>
            </a:r>
          </a:p>
          <a:p>
            <a:pPr eaLnBrk="1" hangingPunct="1"/>
            <a:r>
              <a:rPr lang="en-US" smtClean="0"/>
              <a:t>Again some of the bundles may be on machines with load 2 A-Opt or more. </a:t>
            </a:r>
          </a:p>
          <a:p>
            <a:pPr eaLnBrk="1" hangingPunct="1"/>
            <a:r>
              <a:rPr lang="en-US" smtClean="0"/>
              <a:t>Put these aside too, and repeat. </a:t>
            </a:r>
          </a:p>
          <a:p>
            <a:pPr eaLnBrk="1" hangingPunct="1"/>
            <a:r>
              <a:rPr lang="en-US" smtClean="0"/>
              <a:t>In total, we will put aside no more than </a:t>
            </a:r>
            <a:r>
              <a:rPr lang="en-US" i="1" smtClean="0"/>
              <a:t>m</a:t>
            </a:r>
            <a:r>
              <a:rPr lang="en-US" smtClean="0"/>
              <a:t>/2 bundles during all subphases.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3214688" y="3929063"/>
            <a:ext cx="5072062" cy="2428875"/>
            <a:chOff x="3214678" y="3714752"/>
            <a:chExt cx="5072098" cy="2428892"/>
          </a:xfrm>
        </p:grpSpPr>
        <p:sp>
          <p:nvSpPr>
            <p:cNvPr id="17" name="Rectangle 16"/>
            <p:cNvSpPr/>
            <p:nvPr/>
          </p:nvSpPr>
          <p:spPr>
            <a:xfrm>
              <a:off x="4000496" y="3714752"/>
              <a:ext cx="428628" cy="2428892"/>
            </a:xfrm>
            <a:prstGeom prst="rect">
              <a:avLst/>
            </a:prstGeom>
            <a:ln>
              <a:solidFill>
                <a:schemeClr val="accent6">
                  <a:alpha val="48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786314" y="3714752"/>
              <a:ext cx="428628" cy="2428892"/>
            </a:xfrm>
            <a:prstGeom prst="rect">
              <a:avLst/>
            </a:prstGeom>
            <a:ln>
              <a:solidFill>
                <a:schemeClr val="accent6">
                  <a:alpha val="48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572132" y="3714752"/>
              <a:ext cx="428628" cy="2428892"/>
            </a:xfrm>
            <a:prstGeom prst="rect">
              <a:avLst/>
            </a:prstGeom>
            <a:ln>
              <a:solidFill>
                <a:schemeClr val="accent6">
                  <a:alpha val="48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357950" y="3714752"/>
              <a:ext cx="428628" cy="2428892"/>
            </a:xfrm>
            <a:prstGeom prst="rect">
              <a:avLst/>
            </a:prstGeom>
            <a:ln>
              <a:solidFill>
                <a:schemeClr val="accent6">
                  <a:alpha val="48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214678" y="3714752"/>
              <a:ext cx="428628" cy="2428892"/>
            </a:xfrm>
            <a:prstGeom prst="rect">
              <a:avLst/>
            </a:prstGeom>
            <a:ln>
              <a:solidFill>
                <a:schemeClr val="accent6">
                  <a:alpha val="48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072330" y="3714752"/>
              <a:ext cx="428628" cy="2428892"/>
            </a:xfrm>
            <a:prstGeom prst="rect">
              <a:avLst/>
            </a:prstGeom>
            <a:ln>
              <a:solidFill>
                <a:schemeClr val="accent6">
                  <a:alpha val="48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643570" y="5786453"/>
              <a:ext cx="285752" cy="28575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6">
                  <a:alpha val="4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071934" y="5715016"/>
              <a:ext cx="285752" cy="35718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alpha val="4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286116" y="5429264"/>
              <a:ext cx="285752" cy="642941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accent6">
                  <a:alpha val="4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858148" y="3714752"/>
              <a:ext cx="428628" cy="2428892"/>
            </a:xfrm>
            <a:prstGeom prst="rect">
              <a:avLst/>
            </a:prstGeom>
            <a:ln>
              <a:solidFill>
                <a:schemeClr val="accent6">
                  <a:alpha val="48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929586" y="5429264"/>
              <a:ext cx="285752" cy="64294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6">
                  <a:alpha val="4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1</a:t>
            </a:r>
            <a:r>
              <a:rPr lang="en-US" baseline="30000" dirty="0" smtClean="0"/>
              <a:t>st</a:t>
            </a:r>
            <a:r>
              <a:rPr lang="en-US" dirty="0" smtClean="0"/>
              <a:t> phase ended when with </a:t>
            </a:r>
            <a:r>
              <a:rPr lang="en-US" dirty="0" err="1" smtClean="0"/>
              <a:t>makespan</a:t>
            </a:r>
            <a:r>
              <a:rPr lang="en-US" dirty="0" smtClean="0"/>
              <a:t> of remaining bundles ≤ 2 A-Opt</a:t>
            </a:r>
          </a:p>
          <a:p>
            <a:pPr eaLnBrk="1" hangingPunct="1"/>
            <a:r>
              <a:rPr lang="en-US" dirty="0" smtClean="0"/>
              <a:t>We have a 1</a:t>
            </a:r>
            <a:r>
              <a:rPr lang="en-US" baseline="30000" dirty="0" smtClean="0"/>
              <a:t>st</a:t>
            </a:r>
            <a:r>
              <a:rPr lang="en-US" dirty="0" smtClean="0"/>
              <a:t> assignment of bundles to machines (those not put aside)</a:t>
            </a:r>
          </a:p>
          <a:p>
            <a:pPr eaLnBrk="1" hangingPunct="1"/>
            <a:r>
              <a:rPr lang="en-US" dirty="0" smtClean="0"/>
              <a:t>Repeat the process with the ≤ m/2 bundles put aside, now – no more than m/4 bundles will be put aside.</a:t>
            </a:r>
          </a:p>
        </p:txBody>
      </p:sp>
      <p:sp>
        <p:nvSpPr>
          <p:cNvPr id="768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285750" y="5214938"/>
            <a:ext cx="821531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omic Sans MS" pitchFamily="66" charset="0"/>
              </a:rPr>
              <a:t>Combine the bundles assigned to each machine,</a:t>
            </a:r>
          </a:p>
          <a:p>
            <a:r>
              <a:rPr lang="en-US" sz="2800">
                <a:latin typeface="Comic Sans MS" pitchFamily="66" charset="0"/>
              </a:rPr>
              <a:t>This is also locally efficient </a:t>
            </a:r>
          </a:p>
        </p:txBody>
      </p:sp>
      <p:grpSp>
        <p:nvGrpSpPr>
          <p:cNvPr id="78850" name="Group 3"/>
          <p:cNvGrpSpPr>
            <a:grpSpLocks/>
          </p:cNvGrpSpPr>
          <p:nvPr/>
        </p:nvGrpSpPr>
        <p:grpSpPr bwMode="auto">
          <a:xfrm>
            <a:off x="2928938" y="357188"/>
            <a:ext cx="5214937" cy="1928812"/>
            <a:chOff x="3214678" y="3714752"/>
            <a:chExt cx="5072098" cy="2428892"/>
          </a:xfrm>
        </p:grpSpPr>
        <p:sp>
          <p:nvSpPr>
            <p:cNvPr id="5" name="Rectangle 4"/>
            <p:cNvSpPr/>
            <p:nvPr/>
          </p:nvSpPr>
          <p:spPr>
            <a:xfrm>
              <a:off x="4000583" y="3714752"/>
              <a:ext cx="429237" cy="2428892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786488" y="3714752"/>
              <a:ext cx="427692" cy="2428892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572393" y="3714752"/>
              <a:ext cx="427693" cy="2428892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358298" y="3714752"/>
              <a:ext cx="427692" cy="2428892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14678" y="3714752"/>
              <a:ext cx="429237" cy="2428892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071634" y="3714752"/>
              <a:ext cx="429237" cy="2428892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643418" y="5785808"/>
              <a:ext cx="285644" cy="28586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071607" y="5715839"/>
              <a:ext cx="285644" cy="35583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85703" y="5429970"/>
              <a:ext cx="285643" cy="641707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857539" y="3714752"/>
              <a:ext cx="429237" cy="2428892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930108" y="5429970"/>
              <a:ext cx="285643" cy="64170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47" name="Group 46"/>
          <p:cNvGrpSpPr>
            <a:grpSpLocks/>
          </p:cNvGrpSpPr>
          <p:nvPr/>
        </p:nvGrpSpPr>
        <p:grpSpPr bwMode="auto">
          <a:xfrm>
            <a:off x="2928938" y="2500313"/>
            <a:ext cx="5214937" cy="1928812"/>
            <a:chOff x="2928926" y="2643182"/>
            <a:chExt cx="5214974" cy="1928826"/>
          </a:xfrm>
        </p:grpSpPr>
        <p:sp>
          <p:nvSpPr>
            <p:cNvPr id="17" name="Rectangle 16"/>
            <p:cNvSpPr/>
            <p:nvPr/>
          </p:nvSpPr>
          <p:spPr>
            <a:xfrm>
              <a:off x="3736969" y="2643182"/>
              <a:ext cx="441328" cy="1928826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45012" y="2643182"/>
              <a:ext cx="439740" cy="1928826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353055" y="2643182"/>
              <a:ext cx="439741" cy="1928826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61099" y="2643182"/>
              <a:ext cx="439740" cy="1928826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928926" y="2643182"/>
              <a:ext cx="441328" cy="1928826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894529" y="2643182"/>
              <a:ext cx="441328" cy="1928826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702572" y="2643182"/>
              <a:ext cx="441328" cy="1928826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635500" y="4214818"/>
              <a:ext cx="293690" cy="28575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429256" y="4000504"/>
              <a:ext cx="293690" cy="51117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2928938" y="4714875"/>
            <a:ext cx="5214937" cy="1928813"/>
            <a:chOff x="2928926" y="4714884"/>
            <a:chExt cx="5214974" cy="1928826"/>
          </a:xfrm>
        </p:grpSpPr>
        <p:sp>
          <p:nvSpPr>
            <p:cNvPr id="28" name="Rectangle 27"/>
            <p:cNvSpPr/>
            <p:nvPr/>
          </p:nvSpPr>
          <p:spPr>
            <a:xfrm>
              <a:off x="3736969" y="4714884"/>
              <a:ext cx="441328" cy="1928826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545012" y="4714884"/>
              <a:ext cx="439740" cy="1928826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353055" y="4714884"/>
              <a:ext cx="439741" cy="1928826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61099" y="4714884"/>
              <a:ext cx="439740" cy="1928826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928926" y="4714884"/>
              <a:ext cx="441328" cy="1928826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894529" y="4714884"/>
              <a:ext cx="441328" cy="1928826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426081" y="6359545"/>
              <a:ext cx="293690" cy="22701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809994" y="6303983"/>
              <a:ext cx="293690" cy="28257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001952" y="6076968"/>
              <a:ext cx="293689" cy="509591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702572" y="4714884"/>
              <a:ext cx="441328" cy="1928826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777185" y="6076968"/>
              <a:ext cx="293689" cy="50959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635500" y="6286520"/>
              <a:ext cx="293690" cy="28575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421319" y="5775341"/>
              <a:ext cx="293689" cy="51117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8853" name="Rectangle 43"/>
          <p:cNvSpPr>
            <a:spLocks noChangeArrowheads="1"/>
          </p:cNvSpPr>
          <p:nvPr/>
        </p:nvSpPr>
        <p:spPr bwMode="auto">
          <a:xfrm>
            <a:off x="285750" y="642938"/>
            <a:ext cx="1577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mic Sans MS" pitchFamily="66" charset="0"/>
              </a:rPr>
              <a:t>Phase 1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285750" y="2857500"/>
            <a:ext cx="1785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omic Sans MS" pitchFamily="66" charset="0"/>
              </a:rPr>
              <a:t>Phase 2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285750" y="5202238"/>
            <a:ext cx="32861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omic Sans MS" pitchFamily="66" charset="0"/>
              </a:rPr>
              <a:t>Final assignment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2071688" y="4572000"/>
            <a:ext cx="650081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  <p:bldP spid="45" grpId="0"/>
      <p:bldP spid="46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 </a:t>
            </a:r>
            <a:r>
              <a:rPr lang="en-US" i="1" smtClean="0"/>
              <a:t>m</a:t>
            </a:r>
            <a:r>
              <a:rPr lang="en-US" smtClean="0"/>
              <a:t> phases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phase assigns at least m/2 bundles (at most m/2 left unassigned)</a:t>
            </a:r>
          </a:p>
          <a:p>
            <a:pPr eaLnBrk="1" hangingPunct="1"/>
            <a:r>
              <a:rPr lang="en-US" smtClean="0"/>
              <a:t>After second phase - at most m/4 bundles unassigned</a:t>
            </a:r>
          </a:p>
          <a:p>
            <a:pPr eaLnBrk="1" hangingPunct="1"/>
            <a:r>
              <a:rPr lang="en-US" smtClean="0"/>
              <a:t>So we have no more than </a:t>
            </a:r>
            <a:r>
              <a:rPr lang="en-US" smtClean="0">
                <a:solidFill>
                  <a:srgbClr val="00B050"/>
                </a:solidFill>
              </a:rPr>
              <a:t>log </a:t>
            </a:r>
            <a:r>
              <a:rPr lang="en-US" i="1" smtClean="0">
                <a:solidFill>
                  <a:srgbClr val="00B050"/>
                </a:solidFill>
              </a:rPr>
              <a:t>m</a:t>
            </a:r>
            <a:r>
              <a:rPr lang="en-US" smtClean="0"/>
              <a:t> many phases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 </a:t>
            </a:r>
            <a:r>
              <a:rPr lang="en-US" i="1" smtClean="0"/>
              <a:t>m</a:t>
            </a:r>
            <a:r>
              <a:rPr lang="en-US" smtClean="0"/>
              <a:t> makespan approximation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bundles assigned in the end of a phase are assigned to machines of load no more than 2A-Opt</a:t>
            </a:r>
          </a:p>
          <a:p>
            <a:pPr eaLnBrk="1" hangingPunct="1"/>
            <a:r>
              <a:rPr lang="en-US" smtClean="0"/>
              <a:t>The load of the union of all such bundles assigned to any specific machine is therefore no more than O(log </a:t>
            </a:r>
            <a:r>
              <a:rPr lang="en-US" i="1" smtClean="0"/>
              <a:t>m</a:t>
            </a:r>
            <a:r>
              <a:rPr lang="en-US" smtClean="0"/>
              <a:t>) times A-Opt. </a:t>
            </a:r>
          </a:p>
        </p:txBody>
      </p:sp>
      <p:sp>
        <p:nvSpPr>
          <p:cNvPr id="5" name="Rectangle 4"/>
          <p:cNvSpPr/>
          <p:nvPr/>
        </p:nvSpPr>
        <p:spPr>
          <a:xfrm>
            <a:off x="7858125" y="6143625"/>
            <a:ext cx="285750" cy="2857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Lower Bound log m /log log 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625" y="1000125"/>
          <a:ext cx="8229601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257280"/>
                <a:gridCol w="814422"/>
                <a:gridCol w="685776"/>
                <a:gridCol w="642942"/>
                <a:gridCol w="671546"/>
                <a:gridCol w="685776"/>
                <a:gridCol w="857256"/>
                <a:gridCol w="685777"/>
              </a:tblGrid>
              <a:tr h="370840">
                <a:tc>
                  <a:txBody>
                    <a:bodyPr/>
                    <a:lstStyle/>
                    <a:p>
                      <a:endParaRPr lang="en-US" b="1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 1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 2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 3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 n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M1</a:t>
                      </a:r>
                      <a:endParaRPr lang="en-US" b="1" i="0" dirty="0"/>
                    </a:p>
                  </a:txBody>
                  <a:tcPr>
                    <a:solidFill>
                      <a:srgbClr val="FFFF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M2</a:t>
                      </a:r>
                      <a:endParaRPr lang="en-US" b="1" i="0" dirty="0"/>
                    </a:p>
                  </a:txBody>
                  <a:tcPr>
                    <a:solidFill>
                      <a:srgbClr val="FFFF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13/14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M</a:t>
                      </a:r>
                      <a:r>
                        <a:rPr lang="en-US" b="1" i="0" baseline="0" dirty="0" smtClean="0"/>
                        <a:t>3</a:t>
                      </a:r>
                      <a:endParaRPr lang="en-US" b="1" i="0" dirty="0"/>
                    </a:p>
                  </a:txBody>
                  <a:tcPr>
                    <a:solidFill>
                      <a:srgbClr val="FFFF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12/14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11/12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M4</a:t>
                      </a:r>
                      <a:endParaRPr lang="en-US" b="1" i="0" dirty="0"/>
                    </a:p>
                  </a:txBody>
                  <a:tcPr>
                    <a:solidFill>
                      <a:srgbClr val="FFFF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11/14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M5</a:t>
                      </a:r>
                      <a:endParaRPr lang="en-US" b="1" i="0" dirty="0"/>
                    </a:p>
                  </a:txBody>
                  <a:tcPr>
                    <a:solidFill>
                      <a:srgbClr val="FFFF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8/10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…</a:t>
                      </a:r>
                      <a:endParaRPr lang="en-US" b="1" i="0" dirty="0"/>
                    </a:p>
                  </a:txBody>
                  <a:tcPr>
                    <a:solidFill>
                      <a:srgbClr val="FFFF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8/12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5/6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 i="0" dirty="0"/>
                    </a:p>
                  </a:txBody>
                  <a:tcPr>
                    <a:solidFill>
                      <a:srgbClr val="FFFF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8/14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3/4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M</a:t>
                      </a:r>
                      <a:r>
                        <a:rPr lang="en-US" b="1" i="0" baseline="0" dirty="0" smtClean="0"/>
                        <a:t> </a:t>
                      </a:r>
                      <a:r>
                        <a:rPr lang="en-US" b="1" i="0" dirty="0" smtClean="0"/>
                        <a:t>n</a:t>
                      </a:r>
                      <a:endParaRPr lang="en-US" b="1" i="0" dirty="0"/>
                    </a:p>
                  </a:txBody>
                  <a:tcPr>
                    <a:solidFill>
                      <a:srgbClr val="FFFF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1/2</a:t>
                      </a:r>
                      <a:endParaRPr 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M n+1 </a:t>
                      </a:r>
                      <a:endParaRPr lang="en-US" b="1" i="0" dirty="0"/>
                    </a:p>
                  </a:txBody>
                  <a:tcPr>
                    <a:solidFill>
                      <a:srgbClr val="FFFF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M n+2</a:t>
                      </a:r>
                      <a:endParaRPr lang="en-US" b="1" i="0" dirty="0"/>
                    </a:p>
                  </a:txBody>
                  <a:tcPr>
                    <a:solidFill>
                      <a:srgbClr val="FFFF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…</a:t>
                      </a:r>
                      <a:endParaRPr lang="en-US" b="1" i="0" dirty="0"/>
                    </a:p>
                  </a:txBody>
                  <a:tcPr>
                    <a:solidFill>
                      <a:srgbClr val="FFFF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M n +</a:t>
                      </a:r>
                    </a:p>
                    <a:p>
                      <a:r>
                        <a:rPr lang="en-US" b="1" i="0" dirty="0" smtClean="0"/>
                        <a:t>log( log</a:t>
                      </a:r>
                      <a:r>
                        <a:rPr lang="en-US" b="1" i="0" baseline="0" dirty="0" smtClean="0"/>
                        <a:t> m /</a:t>
                      </a:r>
                    </a:p>
                    <a:p>
                      <a:r>
                        <a:rPr lang="en-US" b="1" i="0" baseline="0" dirty="0" smtClean="0"/>
                        <a:t>log </a:t>
                      </a:r>
                      <a:r>
                        <a:rPr lang="en-US" b="1" i="0" baseline="0" dirty="0" err="1" smtClean="0"/>
                        <a:t>log</a:t>
                      </a:r>
                      <a:r>
                        <a:rPr lang="en-US" b="1" i="0" baseline="0" dirty="0" smtClean="0"/>
                        <a:t> m )</a:t>
                      </a:r>
                      <a:endParaRPr lang="en-US" b="1" i="0" dirty="0"/>
                    </a:p>
                  </a:txBody>
                  <a:tcPr>
                    <a:solidFill>
                      <a:srgbClr val="FFFF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= log n/ c </a:t>
                      </a:r>
                      <a:r>
                        <a:rPr lang="en-US" dirty="0" err="1" smtClean="0"/>
                        <a:t>loglog</a:t>
                      </a:r>
                      <a:r>
                        <a:rPr lang="en-US" dirty="0" smtClean="0"/>
                        <a:t> n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7" name="Down Arrow 6"/>
          <p:cNvSpPr/>
          <p:nvPr/>
        </p:nvSpPr>
        <p:spPr>
          <a:xfrm>
            <a:off x="3357563" y="1928813"/>
            <a:ext cx="214312" cy="357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143375" y="2357438"/>
            <a:ext cx="214313" cy="357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929188" y="3071813"/>
            <a:ext cx="214312" cy="357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5572125" y="2714625"/>
            <a:ext cx="214313" cy="357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6072188" y="4929188"/>
            <a:ext cx="214312" cy="357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858000" y="3857625"/>
            <a:ext cx="214313" cy="357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7643813" y="4143375"/>
            <a:ext cx="214312" cy="357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8286750" y="4214813"/>
            <a:ext cx="214313" cy="357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Lower bound log </a:t>
            </a:r>
            <a:r>
              <a:rPr lang="en-US" i="1" smtClean="0"/>
              <a:t>m</a:t>
            </a:r>
            <a:r>
              <a:rPr lang="en-US" smtClean="0"/>
              <a:t> / log log </a:t>
            </a:r>
            <a:r>
              <a:rPr lang="en-US" i="1" smtClean="0"/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every task assigned to the first </a:t>
            </a:r>
            <a:r>
              <a:rPr lang="en-US" i="1" smtClean="0"/>
              <a:t>n</a:t>
            </a:r>
            <a:r>
              <a:rPr lang="en-US" smtClean="0"/>
              <a:t>-1 machines goes to the next machine, the load drops by log n ( ≈ log </a:t>
            </a:r>
            <a:r>
              <a:rPr lang="en-US" i="1" smtClean="0"/>
              <a:t>m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 To make room, jobs in the bottom part need to drop too</a:t>
            </a:r>
          </a:p>
          <a:p>
            <a:pPr eaLnBrk="1" hangingPunct="1"/>
            <a:r>
              <a:rPr lang="en-US" smtClean="0"/>
              <a:t>They will drop if the increase in cost is bounded by log </a:t>
            </a:r>
            <a:r>
              <a:rPr lang="en-US" i="1" smtClean="0"/>
              <a:t>m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 – </a:t>
            </a:r>
            <a:br>
              <a:rPr lang="en-US" dirty="0" smtClean="0"/>
            </a:br>
            <a:r>
              <a:rPr lang="en-US" dirty="0" smtClean="0"/>
              <a:t>EF </a:t>
            </a:r>
            <a:r>
              <a:rPr lang="en-US" dirty="0" err="1" smtClean="0"/>
              <a:t>makespan</a:t>
            </a:r>
            <a:r>
              <a:rPr lang="en-US" dirty="0" smtClean="0"/>
              <a:t> minimization</a:t>
            </a:r>
          </a:p>
        </p:txBody>
      </p:sp>
      <p:sp>
        <p:nvSpPr>
          <p:cNvPr id="890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showed almost tight bounds for envy-free </a:t>
            </a:r>
            <a:r>
              <a:rPr lang="en-US" dirty="0" err="1" smtClean="0"/>
              <a:t>makespan</a:t>
            </a:r>
            <a:r>
              <a:rPr lang="en-US" dirty="0" smtClean="0"/>
              <a:t> minimization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open problem: close </a:t>
            </a:r>
            <a:r>
              <a:rPr lang="en-US" dirty="0" smtClean="0">
                <a:solidFill>
                  <a:srgbClr val="FF0000"/>
                </a:solidFill>
              </a:rPr>
              <a:t>gap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Homework: 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Prove that locally efficient implies envy freeness (that there exists prices that make the allocation envy free)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Prove that the union of </a:t>
            </a:r>
            <a:r>
              <a:rPr lang="en-US" dirty="0" err="1" smtClean="0">
                <a:solidFill>
                  <a:srgbClr val="FF0000"/>
                </a:solidFill>
              </a:rPr>
              <a:t>of</a:t>
            </a:r>
            <a:r>
              <a:rPr lang="en-US" dirty="0" smtClean="0">
                <a:solidFill>
                  <a:srgbClr val="FF0000"/>
                </a:solidFill>
              </a:rPr>
              <a:t> locally efficient </a:t>
            </a:r>
            <a:r>
              <a:rPr lang="en-US" dirty="0" err="1" smtClean="0">
                <a:solidFill>
                  <a:srgbClr val="FF0000"/>
                </a:solidFill>
              </a:rPr>
              <a:t>assignements</a:t>
            </a:r>
            <a:r>
              <a:rPr lang="en-US" dirty="0" smtClean="0">
                <a:solidFill>
                  <a:srgbClr val="FF0000"/>
                </a:solidFill>
              </a:rPr>
              <a:t> is locally efficient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2800" dirty="0"/>
              <a:t>Classical View versus </a:t>
            </a:r>
            <a:r>
              <a:rPr lang="en-US" sz="2800" dirty="0" smtClean="0"/>
              <a:t>AGT </a:t>
            </a:r>
            <a:r>
              <a:rPr lang="en-US" sz="2800" dirty="0"/>
              <a:t>view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114800"/>
          </a:xfrm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US" sz="2000"/>
              <a:t>The classical view:</a:t>
            </a:r>
          </a:p>
          <a:p>
            <a:pPr>
              <a:lnSpc>
                <a:spcPct val="130000"/>
              </a:lnSpc>
            </a:pPr>
            <a:r>
              <a:rPr lang="en-US" sz="2000"/>
              <a:t>Find a “good” protocol</a:t>
            </a:r>
          </a:p>
          <a:p>
            <a:pPr>
              <a:lnSpc>
                <a:spcPct val="130000"/>
              </a:lnSpc>
            </a:pPr>
            <a:r>
              <a:rPr lang="en-US" sz="2000"/>
              <a:t>Assumes agents follow any protocol.</a:t>
            </a:r>
          </a:p>
          <a:p>
            <a:pPr lvl="1">
              <a:lnSpc>
                <a:spcPct val="130000"/>
              </a:lnSpc>
            </a:pPr>
            <a:endParaRPr lang="en-US" sz="1800"/>
          </a:p>
          <a:p>
            <a:pPr>
              <a:lnSpc>
                <a:spcPct val="130000"/>
              </a:lnSpc>
              <a:buFontTx/>
              <a:buNone/>
            </a:pPr>
            <a:r>
              <a:rPr lang="en-US" sz="2000"/>
              <a:t>Our view:</a:t>
            </a:r>
          </a:p>
          <a:p>
            <a:pPr>
              <a:lnSpc>
                <a:spcPct val="130000"/>
              </a:lnSpc>
            </a:pPr>
            <a:r>
              <a:rPr lang="en-US" sz="2000"/>
              <a:t>What would happen if agents are selfish</a:t>
            </a:r>
          </a:p>
          <a:p>
            <a:pPr>
              <a:lnSpc>
                <a:spcPct val="130000"/>
              </a:lnSpc>
            </a:pPr>
            <a:r>
              <a:rPr lang="en-US" sz="2000"/>
              <a:t>Agents can adjust their transmission probabilities</a:t>
            </a:r>
          </a:p>
          <a:p>
            <a:pPr>
              <a:lnSpc>
                <a:spcPct val="130000"/>
              </a:lnSpc>
            </a:pPr>
            <a:r>
              <a:rPr lang="en-US" sz="2000"/>
              <a:t>Rather than </a:t>
            </a:r>
            <a:r>
              <a:rPr lang="en-US" sz="2000">
                <a:solidFill>
                  <a:srgbClr val="FF3300"/>
                </a:solidFill>
              </a:rPr>
              <a:t>optimization</a:t>
            </a:r>
            <a:r>
              <a:rPr lang="en-US" sz="2000"/>
              <a:t> consider </a:t>
            </a:r>
            <a:r>
              <a:rPr lang="en-US" sz="2000">
                <a:solidFill>
                  <a:srgbClr val="FF3300"/>
                </a:solidFill>
              </a:rPr>
              <a:t>equilibrium</a:t>
            </a:r>
            <a:r>
              <a:rPr lang="en-US" sz="20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2800"/>
              <a:t>Related Work: Strategic MAC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724400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en-US" sz="2000"/>
              <a:t>[Altman et al 04]</a:t>
            </a:r>
          </a:p>
          <a:p>
            <a:pPr lvl="1">
              <a:lnSpc>
                <a:spcPct val="115000"/>
              </a:lnSpc>
            </a:pPr>
            <a:r>
              <a:rPr lang="en-US" sz="1800"/>
              <a:t>Incomplete information: number of agents</a:t>
            </a:r>
          </a:p>
          <a:p>
            <a:pPr lvl="1">
              <a:lnSpc>
                <a:spcPct val="115000"/>
              </a:lnSpc>
            </a:pPr>
            <a:r>
              <a:rPr lang="en-US" sz="1800"/>
              <a:t>Stochastic arrival flow to each source</a:t>
            </a:r>
          </a:p>
          <a:p>
            <a:pPr lvl="1">
              <a:lnSpc>
                <a:spcPct val="115000"/>
              </a:lnSpc>
            </a:pPr>
            <a:r>
              <a:rPr lang="en-US" sz="1800"/>
              <a:t>Restricted to a single retransmission probability</a:t>
            </a:r>
          </a:p>
          <a:p>
            <a:pPr lvl="1">
              <a:lnSpc>
                <a:spcPct val="115000"/>
              </a:lnSpc>
            </a:pPr>
            <a:r>
              <a:rPr lang="en-US" sz="1800"/>
              <a:t>Shows the existence of an equilibrium</a:t>
            </a:r>
          </a:p>
          <a:p>
            <a:pPr lvl="1">
              <a:lnSpc>
                <a:spcPct val="115000"/>
              </a:lnSpc>
            </a:pPr>
            <a:r>
              <a:rPr lang="en-US" sz="1800"/>
              <a:t>Numerical results</a:t>
            </a:r>
          </a:p>
          <a:p>
            <a:pPr lvl="1">
              <a:lnSpc>
                <a:spcPct val="115000"/>
              </a:lnSpc>
              <a:buFont typeface="Comic Sans MS" pitchFamily="66" charset="0"/>
              <a:buNone/>
            </a:pPr>
            <a:endParaRPr lang="en-US" sz="1800"/>
          </a:p>
          <a:p>
            <a:pPr>
              <a:lnSpc>
                <a:spcPct val="115000"/>
              </a:lnSpc>
            </a:pPr>
            <a:r>
              <a:rPr lang="en-US" sz="2000"/>
              <a:t>[MacKenzie &amp; Wicker 03] </a:t>
            </a:r>
          </a:p>
          <a:p>
            <a:pPr lvl="1">
              <a:lnSpc>
                <a:spcPct val="115000"/>
              </a:lnSpc>
            </a:pPr>
            <a:r>
              <a:rPr lang="en-US" sz="1800"/>
              <a:t>Multi-packet reception </a:t>
            </a:r>
          </a:p>
          <a:p>
            <a:pPr lvl="1">
              <a:lnSpc>
                <a:spcPct val="115000"/>
              </a:lnSpc>
            </a:pPr>
            <a:r>
              <a:rPr lang="en-US" sz="1800"/>
              <a:t>Transmission cost [due to power loss]</a:t>
            </a:r>
          </a:p>
          <a:p>
            <a:pPr lvl="1">
              <a:lnSpc>
                <a:spcPct val="115000"/>
              </a:lnSpc>
            </a:pPr>
            <a:r>
              <a:rPr lang="en-US" sz="1800"/>
              <a:t>Characterize the equilibrium and its stability </a:t>
            </a:r>
          </a:p>
          <a:p>
            <a:pPr lvl="1">
              <a:lnSpc>
                <a:spcPct val="115000"/>
              </a:lnSpc>
            </a:pPr>
            <a:r>
              <a:rPr lang="en-US" sz="1800"/>
              <a:t>Also [Gang, Marbach &amp; Yuen]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9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9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9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9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92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92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92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92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2" dur="indefinite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5" dur="indefinite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8" dur="indefinite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1" dur="indefinite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4" dur="indefinite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7" dur="indefinite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62" dur="indefinite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9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65" dur="indefinite"/>
                                        <p:tgtEl>
                                          <p:spTgt spid="9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9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68" dur="indefinite"/>
                                        <p:tgtEl>
                                          <p:spTgt spid="9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92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71" dur="indefinite"/>
                                        <p:tgtEl>
                                          <p:spTgt spid="92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92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74" dur="indefinite"/>
                                        <p:tgtEl>
                                          <p:spTgt spid="92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/>
      <p:bldP spid="92163" grpI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q_{k} = \frac{1}{\sqrt{k}} + \frac{c}{k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12"/>
  <p:tag name="BOXHEIGHT" val="355"/>
  <p:tag name="BOXFONT" val="10"/>
  <p:tag name="BOXWRAP" val="False"/>
  <p:tag name="WORKAROUNDTRANSPARENCYBUG" val="False"/>
  <p:tag name="ALLOWFONTSUBSTITUTION" val="False"/>
  <p:tag name="BITMAPFORMAT" val="pngmono"/>
  <p:tag name="ORIGWIDTH" val="116"/>
  <p:tag name="PICTUREFILESIZE" val="580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q_{k,t} = \frac{1}{k-(k-1)\frac{F_{k-1,t+1}}{F_{k,t+1}}}$&#10;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512"/>
  <p:tag name="BOXHEIGHT" val="355"/>
  <p:tag name="BOXFONT" val="10"/>
  <p:tag name="BOXWRAP" val="False"/>
  <p:tag name="WORKAROUNDTRANSPARENCYBUG" val="False"/>
  <p:tag name="ALLOWFONTSUBSTITUTION" val="False"/>
  <p:tag name="BITMAPFORMAT" val="pngmono"/>
  <p:tag name="ORIGWIDTH" val="207"/>
  <p:tag name="PICTUREFILESIZE" val="1222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q_{k,t} = \frac{1}{k-(k-1)\frac{F_{k-1,t+1}}{F_{k,t+1}}}$&#10;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512"/>
  <p:tag name="BOXHEIGHT" val="355"/>
  <p:tag name="BOXFONT" val="10"/>
  <p:tag name="BOXWRAP" val="False"/>
  <p:tag name="WORKAROUNDTRANSPARENCYBUG" val="False"/>
  <p:tag name="ALLOWFONTSUBSTITUTION" val="False"/>
  <p:tag name="BITMAPFORMAT" val="pngmono"/>
  <p:tag name="ORIGWIDTH" val="207"/>
  <p:tag name="PICTUREFILESIZE" val="1222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q_{k,t} = \frac{1}{k-(k-1)\frac{F_{k-1,t+1}}{F_{k,t+1}}}$&#10;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512"/>
  <p:tag name="BOXHEIGHT" val="355"/>
  <p:tag name="BOXFONT" val="10"/>
  <p:tag name="BOXWRAP" val="False"/>
  <p:tag name="WORKAROUNDTRANSPARENCYBUG" val="False"/>
  <p:tag name="ALLOWFONTSUBSTITUTION" val="False"/>
  <p:tag name="BITMAPFORMAT" val="pngmono"/>
  <p:tag name="ORIGWIDTH" val="207"/>
  <p:tag name="PICTUREFILESIZE" val="1222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usepackage{color}\pagestyle{empty}&#10;&#10;\begin{document}&#10;$$F_{n,0} = \sum_{v\in L_1} \left(  \prod_{e\in \rm{Path}(v)} w(e)\right)$$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512"/>
  <p:tag name="BOXHEIGHT" val="355"/>
  <p:tag name="BOXFONT" val="10"/>
  <p:tag name="BOXWRAP" val="False"/>
  <p:tag name="WORKAROUNDTRANSPARENCYBUG" val="False"/>
  <p:tag name="ALLOWFONTSUBSTITUTION" val="False"/>
  <p:tag name="BITMAPFORMAT" val="pngmono"/>
  <p:tag name="ORIGWIDTH" val="274"/>
  <p:tag name="PICTUREFILESIZE" val="2097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$\sum_{k=1}^n {{D}\choose{k}} &lt; 2\left(e \frac{D}{n}\right)^n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12"/>
  <p:tag name="BOXHEIGHT" val="355"/>
  <p:tag name="BOXFONT" val="10"/>
  <p:tag name="BOXWRAP" val="False"/>
  <p:tag name="WORKAROUNDTRANSPARENCYBUG" val="False"/>
  <p:tag name="ALLOWFONTSUBSTITUTION" val="False"/>
  <p:tag name="BITMAPFORMAT" val="pngmono"/>
  <p:tag name="ORIGWIDTH" val="188"/>
  <p:tag name="PICTUREFILESIZE" val="1704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Omega(e^{\sqrt {n}})$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512"/>
  <p:tag name="BOXHEIGHT" val="355"/>
  <p:tag name="BOXFONT" val="10"/>
  <p:tag name="BOXWRAP" val="False"/>
  <p:tag name="WORKAROUNDTRANSPARENCYBUG" val="False"/>
  <p:tag name="ALLOWFONTSUBSTITUTION" val="False"/>
  <p:tag name="BITMAPFORMAT" val="pngmono"/>
  <p:tag name="ORIGWIDTH" val="70"/>
  <p:tag name="PICTUREFILESIZE" val="49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frac{1}{(1-q)^{k-1}} = \frac{1}{(k-1)q(1-q)^{k-2}} + \frac{1}{(1-q)^{k-2}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12"/>
  <p:tag name="BOXHEIGHT" val="355"/>
  <p:tag name="BOXFONT" val="10"/>
  <p:tag name="BOXWRAP" val="False"/>
  <p:tag name="WORKAROUNDTRANSPARENCYBUG" val="False"/>
  <p:tag name="ALLOWFONTSUBSTITUTION" val="False"/>
  <p:tag name="BITMAPFORMAT" val="pngmono"/>
  <p:tag name="ORIGWIDTH" val="354"/>
  <p:tag name="PICTUREFILESIZE" val="1354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f(k)=\frac{1}{q_{(k,D-4k)}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4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9"/>
  <p:tag name="PICTUREFILESIZE" val="87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q_{k,t} = \frac{1}{k-(k-1)\frac{F_{k-1,t+1}}{F_{k,t+1}}}$&#10;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512"/>
  <p:tag name="BOXHEIGHT" val="355"/>
  <p:tag name="BOXFONT" val="10"/>
  <p:tag name="BOXWRAP" val="False"/>
  <p:tag name="WORKAROUNDTRANSPARENCYBUG" val="False"/>
  <p:tag name="ALLOWFONTSUBSTITUTION" val="False"/>
  <p:tag name="BITMAPFORMAT" val="pngmono"/>
  <p:tag name="ORIGWIDTH" val="207"/>
  <p:tag name="PICTUREFILESIZE" val="1222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q_{k,t} = \frac{1}{k-(k-1)\frac{F_{k-1,t+1}}{F_{k,t+1}}}$&#10;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512"/>
  <p:tag name="BOXHEIGHT" val="355"/>
  <p:tag name="BOXFONT" val="10"/>
  <p:tag name="BOXWRAP" val="False"/>
  <p:tag name="WORKAROUNDTRANSPARENCYBUG" val="False"/>
  <p:tag name="ALLOWFONTSUBSTITUTION" val="False"/>
  <p:tag name="BITMAPFORMAT" val="pngmono"/>
  <p:tag name="ORIGWIDTH" val="207"/>
  <p:tag name="PICTUREFILESIZE" val="1222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q_{k,t} = \frac{1}{k-(k-1)\frac{F_{k-1,t+1}}{F_{k,t+1}}}$&#10;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512"/>
  <p:tag name="BOXHEIGHT" val="355"/>
  <p:tag name="BOXFONT" val="10"/>
  <p:tag name="BOXWRAP" val="False"/>
  <p:tag name="WORKAROUNDTRANSPARENCYBUG" val="False"/>
  <p:tag name="ALLOWFONTSUBSTITUTION" val="False"/>
  <p:tag name="BITMAPFORMAT" val="pngmono"/>
  <p:tag name="ORIGWIDTH" val="207"/>
  <p:tag name="PICTUREFILESIZE" val="1222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q_{k,t} = \frac{1}{k-(k-1)\frac{F_{k-1,t+1}}{F_{k,t+1}}}$&#10;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512"/>
  <p:tag name="BOXHEIGHT" val="355"/>
  <p:tag name="BOXFONT" val="10"/>
  <p:tag name="BOXWRAP" val="False"/>
  <p:tag name="WORKAROUNDTRANSPARENCYBUG" val="False"/>
  <p:tag name="ALLOWFONTSUBSTITUTION" val="False"/>
  <p:tag name="BITMAPFORMAT" val="pngmono"/>
  <p:tag name="ORIGWIDTH" val="207"/>
  <p:tag name="PICTUREFILESIZE" val="1222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q_{k,t} = \frac{1}{k-(k-1)\frac{F_{k-1,t+1}}{F_{k,t+1}}}$&#10;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512"/>
  <p:tag name="BOXHEIGHT" val="355"/>
  <p:tag name="BOXFONT" val="10"/>
  <p:tag name="BOXWRAP" val="False"/>
  <p:tag name="WORKAROUNDTRANSPARENCYBUG" val="False"/>
  <p:tag name="ALLOWFONTSUBSTITUTION" val="False"/>
  <p:tag name="BITMAPFORMAT" val="pngmono"/>
  <p:tag name="ORIGWIDTH" val="207"/>
  <p:tag name="PICTUREFILESIZE" val="1222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8482</TotalTime>
  <Words>4058</Words>
  <Application>Microsoft Office PowerPoint</Application>
  <PresentationFormat>On-screen Show (4:3)</PresentationFormat>
  <Paragraphs>830</Paragraphs>
  <Slides>77</Slides>
  <Notes>77</Notes>
  <HiddenSlides>9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8" baseType="lpstr">
      <vt:lpstr>Office Theme</vt:lpstr>
      <vt:lpstr>Some Research Problems in Algorithmic Game Theory: Incentive compatible communications Envy Free makespan  Grad Student Research Seminar</vt:lpstr>
      <vt:lpstr>About</vt:lpstr>
      <vt:lpstr>First Subject: How to Escape from a burning Theatre</vt:lpstr>
      <vt:lpstr>Contention: Broadcast Channel</vt:lpstr>
      <vt:lpstr>Broadcast Channel</vt:lpstr>
      <vt:lpstr>Classical Results</vt:lpstr>
      <vt:lpstr>Slide 7</vt:lpstr>
      <vt:lpstr>Classical View versus AGT view</vt:lpstr>
      <vt:lpstr>Related Work: Strategic MAC</vt:lpstr>
      <vt:lpstr>Equilibrium</vt:lpstr>
      <vt:lpstr>Broadcast Channel</vt:lpstr>
      <vt:lpstr>Summary of Results</vt:lpstr>
      <vt:lpstr>Two users : Equilibrium</vt:lpstr>
      <vt:lpstr>Time-Independent Equilibrium</vt:lpstr>
      <vt:lpstr>Latency Equilibrium</vt:lpstr>
      <vt:lpstr>Latency Equilibrium</vt:lpstr>
      <vt:lpstr>Main Intuition</vt:lpstr>
      <vt:lpstr>Deadline Cost Function</vt:lpstr>
      <vt:lpstr>Slide 19</vt:lpstr>
      <vt:lpstr>2 agents 1 Slot before deadline</vt:lpstr>
      <vt:lpstr>Deadline Cost – Few slots</vt:lpstr>
      <vt:lpstr>Finite horizon Prisoners Dilemma</vt:lpstr>
      <vt:lpstr>Deadline Analysis: 2 Agents </vt:lpstr>
      <vt:lpstr>Deadline: non-blocking Equilibrium</vt:lpstr>
      <vt:lpstr>Solving with MATHEMATICA</vt:lpstr>
      <vt:lpstr>Solving with MATHEMATICA</vt:lpstr>
      <vt:lpstr>Efficiency of a linear deadline</vt:lpstr>
      <vt:lpstr>Equilibrium Equations</vt:lpstr>
      <vt:lpstr>Equilibrium Equations</vt:lpstr>
      <vt:lpstr>Equilibrium Equations</vt:lpstr>
      <vt:lpstr>Equilibrium Equations</vt:lpstr>
      <vt:lpstr>Equilibrium Equations</vt:lpstr>
      <vt:lpstr>Equilibrium Equations</vt:lpstr>
      <vt:lpstr>Equilibrium Equations</vt:lpstr>
      <vt:lpstr>Equilibrium Equations</vt:lpstr>
      <vt:lpstr>Transmission Probability in Equilibrium</vt:lpstr>
      <vt:lpstr>Return to Deadline</vt:lpstr>
      <vt:lpstr>Upper Bound on Cost</vt:lpstr>
      <vt:lpstr>Upper Bound on Cost</vt:lpstr>
      <vt:lpstr>Upper Bound on Cost</vt:lpstr>
      <vt:lpstr>Protocol Design:  from Deadline to Latency</vt:lpstr>
      <vt:lpstr>Summary</vt:lpstr>
      <vt:lpstr>Open Problems I: Contention</vt:lpstr>
      <vt:lpstr>New Subject: Makespan and Envy</vt:lpstr>
      <vt:lpstr>Mechanism Design:  Allocation problems</vt:lpstr>
      <vt:lpstr>Allocation problems</vt:lpstr>
      <vt:lpstr>Mechanisms for  allocation problems</vt:lpstr>
      <vt:lpstr>Truthful mechanism</vt:lpstr>
      <vt:lpstr>Envy Freeness</vt:lpstr>
      <vt:lpstr>Envy Freeness</vt:lpstr>
      <vt:lpstr>Envy Freeness:  Individual valuations </vt:lpstr>
      <vt:lpstr>Envy-free mechanism</vt:lpstr>
      <vt:lpstr>Ongoing Research Agenda</vt:lpstr>
      <vt:lpstr>Nisan and Ronen 1999: Makespan Minimization for Unrelated Machine Scheduling </vt:lpstr>
      <vt:lpstr>Makespan minimization for unrelated machines </vt:lpstr>
      <vt:lpstr>Our Results –  Makespan Minimization</vt:lpstr>
      <vt:lpstr>Definitions</vt:lpstr>
      <vt:lpstr>Characterizations</vt:lpstr>
      <vt:lpstr>Characterizations</vt:lpstr>
      <vt:lpstr>Proof (one way)</vt:lpstr>
      <vt:lpstr>VCG = Locally Efficient</vt:lpstr>
      <vt:lpstr>Another Locally Efficient Assignment</vt:lpstr>
      <vt:lpstr>Envy Free Mechanism:  Packing Bundles</vt:lpstr>
      <vt:lpstr>Phase 1, Subphase 1: Permutation</vt:lpstr>
      <vt:lpstr>Slide 65</vt:lpstr>
      <vt:lpstr>Slide 66</vt:lpstr>
      <vt:lpstr>Slide 67</vt:lpstr>
      <vt:lpstr>Slide 68</vt:lpstr>
      <vt:lpstr>Algorithm</vt:lpstr>
      <vt:lpstr>Phase 1, Multiple Subphases: Bundles on short machines</vt:lpstr>
      <vt:lpstr>Phases</vt:lpstr>
      <vt:lpstr>Slide 72</vt:lpstr>
      <vt:lpstr>Log m phases</vt:lpstr>
      <vt:lpstr>Log m makespan approximation</vt:lpstr>
      <vt:lpstr>Lower Bound log m /log log m</vt:lpstr>
      <vt:lpstr>Lower bound log m / log log m</vt:lpstr>
      <vt:lpstr>Summary –  EF makespan minimization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Truth, Justice, and Makespan</dc:title>
  <dc:creator>Amos Fiat</dc:creator>
  <cp:lastModifiedBy>Amos Fiat</cp:lastModifiedBy>
  <cp:revision>521</cp:revision>
  <dcterms:created xsi:type="dcterms:W3CDTF">2009-03-15T14:27:33Z</dcterms:created>
  <dcterms:modified xsi:type="dcterms:W3CDTF">2010-11-21T10:58:36Z</dcterms:modified>
</cp:coreProperties>
</file>